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7"/>
  </p:notesMasterIdLst>
  <p:sldIdLst>
    <p:sldId id="294" r:id="rId2"/>
    <p:sldId id="564" r:id="rId3"/>
    <p:sldId id="548" r:id="rId4"/>
    <p:sldId id="549" r:id="rId5"/>
    <p:sldId id="550" r:id="rId6"/>
    <p:sldId id="551" r:id="rId7"/>
    <p:sldId id="399" r:id="rId8"/>
    <p:sldId id="297" r:id="rId9"/>
    <p:sldId id="400" r:id="rId10"/>
    <p:sldId id="366" r:id="rId11"/>
    <p:sldId id="367" r:id="rId12"/>
    <p:sldId id="368" r:id="rId13"/>
    <p:sldId id="402" r:id="rId14"/>
    <p:sldId id="403" r:id="rId15"/>
    <p:sldId id="401" r:id="rId16"/>
    <p:sldId id="404" r:id="rId17"/>
    <p:sldId id="405" r:id="rId18"/>
    <p:sldId id="406" r:id="rId19"/>
    <p:sldId id="416" r:id="rId20"/>
    <p:sldId id="419" r:id="rId21"/>
    <p:sldId id="431" r:id="rId22"/>
    <p:sldId id="432" r:id="rId23"/>
    <p:sldId id="433" r:id="rId24"/>
    <p:sldId id="434" r:id="rId25"/>
    <p:sldId id="435" r:id="rId26"/>
    <p:sldId id="531" r:id="rId27"/>
    <p:sldId id="532" r:id="rId28"/>
    <p:sldId id="534" r:id="rId29"/>
    <p:sldId id="535" r:id="rId30"/>
    <p:sldId id="536" r:id="rId31"/>
    <p:sldId id="529" r:id="rId32"/>
    <p:sldId id="530" r:id="rId33"/>
    <p:sldId id="528" r:id="rId34"/>
    <p:sldId id="537" r:id="rId35"/>
    <p:sldId id="538" r:id="rId36"/>
    <p:sldId id="539" r:id="rId37"/>
    <p:sldId id="540" r:id="rId38"/>
    <p:sldId id="541" r:id="rId39"/>
    <p:sldId id="542" r:id="rId40"/>
    <p:sldId id="543" r:id="rId41"/>
    <p:sldId id="544" r:id="rId42"/>
    <p:sldId id="545" r:id="rId43"/>
    <p:sldId id="547" r:id="rId44"/>
    <p:sldId id="554" r:id="rId45"/>
    <p:sldId id="421" r:id="rId46"/>
    <p:sldId id="477" r:id="rId47"/>
    <p:sldId id="478" r:id="rId48"/>
    <p:sldId id="422" r:id="rId49"/>
    <p:sldId id="479" r:id="rId50"/>
    <p:sldId id="423" r:id="rId51"/>
    <p:sldId id="481" r:id="rId52"/>
    <p:sldId id="546" r:id="rId53"/>
    <p:sldId id="424" r:id="rId54"/>
    <p:sldId id="480" r:id="rId55"/>
    <p:sldId id="451" r:id="rId56"/>
    <p:sldId id="452" r:id="rId57"/>
    <p:sldId id="460" r:id="rId58"/>
    <p:sldId id="553" r:id="rId59"/>
    <p:sldId id="469" r:id="rId60"/>
    <p:sldId id="470" r:id="rId61"/>
    <p:sldId id="461" r:id="rId62"/>
    <p:sldId id="462" r:id="rId63"/>
    <p:sldId id="463" r:id="rId64"/>
    <p:sldId id="464" r:id="rId65"/>
    <p:sldId id="465" r:id="rId66"/>
    <p:sldId id="466" r:id="rId67"/>
    <p:sldId id="467" r:id="rId68"/>
    <p:sldId id="468" r:id="rId69"/>
    <p:sldId id="471" r:id="rId70"/>
    <p:sldId id="472" r:id="rId71"/>
    <p:sldId id="473" r:id="rId72"/>
    <p:sldId id="474" r:id="rId73"/>
    <p:sldId id="475" r:id="rId74"/>
    <p:sldId id="476" r:id="rId75"/>
    <p:sldId id="555" r:id="rId76"/>
    <p:sldId id="484" r:id="rId77"/>
    <p:sldId id="486" r:id="rId78"/>
    <p:sldId id="487" r:id="rId79"/>
    <p:sldId id="488" r:id="rId80"/>
    <p:sldId id="483" r:id="rId81"/>
    <p:sldId id="556" r:id="rId82"/>
    <p:sldId id="490" r:id="rId83"/>
    <p:sldId id="491" r:id="rId84"/>
    <p:sldId id="557" r:id="rId85"/>
    <p:sldId id="493" r:id="rId86"/>
    <p:sldId id="495" r:id="rId87"/>
    <p:sldId id="494" r:id="rId88"/>
    <p:sldId id="496" r:id="rId89"/>
    <p:sldId id="499" r:id="rId90"/>
    <p:sldId id="502" r:id="rId91"/>
    <p:sldId id="558" r:id="rId92"/>
    <p:sldId id="497" r:id="rId93"/>
    <p:sldId id="500" r:id="rId94"/>
    <p:sldId id="501" r:id="rId95"/>
    <p:sldId id="559" r:id="rId96"/>
    <p:sldId id="371" r:id="rId97"/>
    <p:sldId id="372" r:id="rId98"/>
    <p:sldId id="503" r:id="rId99"/>
    <p:sldId id="560" r:id="rId100"/>
    <p:sldId id="370" r:id="rId101"/>
    <p:sldId id="561" r:id="rId102"/>
    <p:sldId id="506" r:id="rId103"/>
    <p:sldId id="507" r:id="rId104"/>
    <p:sldId id="508" r:id="rId105"/>
    <p:sldId id="509" r:id="rId106"/>
    <p:sldId id="510" r:id="rId107"/>
    <p:sldId id="511" r:id="rId108"/>
    <p:sldId id="512" r:id="rId109"/>
    <p:sldId id="514" r:id="rId110"/>
    <p:sldId id="515" r:id="rId111"/>
    <p:sldId id="516" r:id="rId112"/>
    <p:sldId id="517" r:id="rId113"/>
    <p:sldId id="518" r:id="rId114"/>
    <p:sldId id="562" r:id="rId115"/>
    <p:sldId id="563" r:id="rId116"/>
    <p:sldId id="513" r:id="rId117"/>
    <p:sldId id="519" r:id="rId118"/>
    <p:sldId id="520" r:id="rId119"/>
    <p:sldId id="521" r:id="rId120"/>
    <p:sldId id="522" r:id="rId121"/>
    <p:sldId id="523" r:id="rId122"/>
    <p:sldId id="524" r:id="rId123"/>
    <p:sldId id="525" r:id="rId124"/>
    <p:sldId id="526" r:id="rId125"/>
    <p:sldId id="527" r:id="rId126"/>
  </p:sldIdLst>
  <p:sldSz cx="9144000" cy="5143500" type="screen16x9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09" autoAdjust="0"/>
  </p:normalViewPr>
  <p:slideViewPr>
    <p:cSldViewPr snapToGrid="0">
      <p:cViewPr varScale="1">
        <p:scale>
          <a:sx n="110" d="100"/>
          <a:sy n="110" d="100"/>
        </p:scale>
        <p:origin x="-595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10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emf"/><Relationship Id="rId1" Type="http://schemas.openxmlformats.org/officeDocument/2006/relationships/image" Target="../media/image282.emf"/></Relationships>
</file>

<file path=ppt/drawings/_rels/vmlDrawing10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emf"/><Relationship Id="rId1" Type="http://schemas.openxmlformats.org/officeDocument/2006/relationships/image" Target="../media/image284.emf"/></Relationships>
</file>

<file path=ppt/drawings/_rels/vmlDrawing10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emf"/><Relationship Id="rId1" Type="http://schemas.openxmlformats.org/officeDocument/2006/relationships/image" Target="../media/image28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21.wmf"/><Relationship Id="rId7" Type="http://schemas.openxmlformats.org/officeDocument/2006/relationships/image" Target="../media/image57.emf"/><Relationship Id="rId2" Type="http://schemas.openxmlformats.org/officeDocument/2006/relationships/image" Target="../media/image20.wmf"/><Relationship Id="rId1" Type="http://schemas.openxmlformats.org/officeDocument/2006/relationships/image" Target="../media/image54.e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2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2.emf"/><Relationship Id="rId2" Type="http://schemas.openxmlformats.org/officeDocument/2006/relationships/image" Target="../media/image60.wmf"/><Relationship Id="rId1" Type="http://schemas.openxmlformats.org/officeDocument/2006/relationships/image" Target="../media/image59.e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66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5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48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50.wmf"/><Relationship Id="rId10" Type="http://schemas.openxmlformats.org/officeDocument/2006/relationships/image" Target="../media/image73.wmf"/><Relationship Id="rId4" Type="http://schemas.openxmlformats.org/officeDocument/2006/relationships/image" Target="../media/image49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50.wmf"/><Relationship Id="rId7" Type="http://schemas.openxmlformats.org/officeDocument/2006/relationships/image" Target="../media/image81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90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82.wmf"/><Relationship Id="rId5" Type="http://schemas.openxmlformats.org/officeDocument/2006/relationships/image" Target="../media/image79.wmf"/><Relationship Id="rId4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image" Target="../media/image110.wmf"/><Relationship Id="rId3" Type="http://schemas.openxmlformats.org/officeDocument/2006/relationships/image" Target="../media/image50.wmf"/><Relationship Id="rId7" Type="http://schemas.openxmlformats.org/officeDocument/2006/relationships/image" Target="../media/image104.emf"/><Relationship Id="rId12" Type="http://schemas.openxmlformats.org/officeDocument/2006/relationships/image" Target="../media/image109.wmf"/><Relationship Id="rId2" Type="http://schemas.openxmlformats.org/officeDocument/2006/relationships/image" Target="../media/image49.wmf"/><Relationship Id="rId16" Type="http://schemas.openxmlformats.org/officeDocument/2006/relationships/image" Target="../media/image112.wmf"/><Relationship Id="rId1" Type="http://schemas.openxmlformats.org/officeDocument/2006/relationships/image" Target="../media/image48.wmf"/><Relationship Id="rId6" Type="http://schemas.openxmlformats.org/officeDocument/2006/relationships/image" Target="../media/image103.emf"/><Relationship Id="rId11" Type="http://schemas.openxmlformats.org/officeDocument/2006/relationships/image" Target="../media/image108.emf"/><Relationship Id="rId5" Type="http://schemas.openxmlformats.org/officeDocument/2006/relationships/image" Target="../media/image102.emf"/><Relationship Id="rId15" Type="http://schemas.openxmlformats.org/officeDocument/2006/relationships/image" Target="../media/image51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emf"/><Relationship Id="rId14" Type="http://schemas.openxmlformats.org/officeDocument/2006/relationships/image" Target="../media/image11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50.wmf"/><Relationship Id="rId7" Type="http://schemas.openxmlformats.org/officeDocument/2006/relationships/image" Target="../media/image8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17.wmf"/><Relationship Id="rId5" Type="http://schemas.openxmlformats.org/officeDocument/2006/relationships/image" Target="../media/image115.emf"/><Relationship Id="rId4" Type="http://schemas.openxmlformats.org/officeDocument/2006/relationships/image" Target="../media/image11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image" Target="../media/image136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image" Target="../media/image13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wmf"/><Relationship Id="rId1" Type="http://schemas.openxmlformats.org/officeDocument/2006/relationships/image" Target="../media/image141.emf"/><Relationship Id="rId4" Type="http://schemas.openxmlformats.org/officeDocument/2006/relationships/image" Target="../media/image144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e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49.wmf"/><Relationship Id="rId7" Type="http://schemas.openxmlformats.org/officeDocument/2006/relationships/image" Target="../media/image164.wmf"/><Relationship Id="rId2" Type="http://schemas.openxmlformats.org/officeDocument/2006/relationships/image" Target="../media/image48.wmf"/><Relationship Id="rId1" Type="http://schemas.openxmlformats.org/officeDocument/2006/relationships/image" Target="../media/image161.wmf"/><Relationship Id="rId6" Type="http://schemas.openxmlformats.org/officeDocument/2006/relationships/image" Target="../media/image163.wmf"/><Relationship Id="rId11" Type="http://schemas.openxmlformats.org/officeDocument/2006/relationships/image" Target="../media/image168.wmf"/><Relationship Id="rId5" Type="http://schemas.openxmlformats.org/officeDocument/2006/relationships/image" Target="../media/image162.emf"/><Relationship Id="rId10" Type="http://schemas.openxmlformats.org/officeDocument/2006/relationships/image" Target="../media/image167.wmf"/><Relationship Id="rId4" Type="http://schemas.openxmlformats.org/officeDocument/2006/relationships/image" Target="../media/image50.wmf"/><Relationship Id="rId9" Type="http://schemas.openxmlformats.org/officeDocument/2006/relationships/image" Target="../media/image166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image" Target="../media/image169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image" Target="../media/image17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image" Target="../media/image179.e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image" Target="../media/image183.emf"/><Relationship Id="rId1" Type="http://schemas.openxmlformats.org/officeDocument/2006/relationships/image" Target="../media/image182.e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image" Target="../media/image185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4" Type="http://schemas.openxmlformats.org/officeDocument/2006/relationships/image" Target="../media/image200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e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image" Target="../media/image20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.wmf"/><Relationship Id="rId6" Type="http://schemas.openxmlformats.org/officeDocument/2006/relationships/image" Target="../media/image12.e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emf"/><Relationship Id="rId1" Type="http://schemas.openxmlformats.org/officeDocument/2006/relationships/image" Target="../media/image208.e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emf"/><Relationship Id="rId1" Type="http://schemas.openxmlformats.org/officeDocument/2006/relationships/image" Target="../media/image21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e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emf"/><Relationship Id="rId1" Type="http://schemas.openxmlformats.org/officeDocument/2006/relationships/image" Target="../media/image213.e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emf"/><Relationship Id="rId1" Type="http://schemas.openxmlformats.org/officeDocument/2006/relationships/image" Target="../media/image215.e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emf"/><Relationship Id="rId1" Type="http://schemas.openxmlformats.org/officeDocument/2006/relationships/image" Target="../media/image217.e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image" Target="../media/image219.e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emf"/><Relationship Id="rId1" Type="http://schemas.openxmlformats.org/officeDocument/2006/relationships/image" Target="../media/image2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emf"/><Relationship Id="rId2" Type="http://schemas.openxmlformats.org/officeDocument/2006/relationships/image" Target="../media/image225.emf"/><Relationship Id="rId1" Type="http://schemas.openxmlformats.org/officeDocument/2006/relationships/image" Target="../media/image224.emf"/></Relationships>
</file>

<file path=ppt/drawings/_rels/vmlDrawing8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emf"/><Relationship Id="rId1" Type="http://schemas.openxmlformats.org/officeDocument/2006/relationships/image" Target="../media/image227.e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emf"/><Relationship Id="rId6" Type="http://schemas.openxmlformats.org/officeDocument/2006/relationships/image" Target="../media/image234.emf"/><Relationship Id="rId5" Type="http://schemas.openxmlformats.org/officeDocument/2006/relationships/image" Target="../media/image233.wmf"/><Relationship Id="rId4" Type="http://schemas.openxmlformats.org/officeDocument/2006/relationships/image" Target="../media/image232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emf"/><Relationship Id="rId1" Type="http://schemas.openxmlformats.org/officeDocument/2006/relationships/image" Target="../media/image23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7.e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emf"/><Relationship Id="rId1" Type="http://schemas.openxmlformats.org/officeDocument/2006/relationships/image" Target="../media/image238.e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emf"/><Relationship Id="rId1" Type="http://schemas.openxmlformats.org/officeDocument/2006/relationships/image" Target="../media/image240.emf"/></Relationships>
</file>

<file path=ppt/drawings/_rels/vmlDrawing8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emf"/><Relationship Id="rId1" Type="http://schemas.openxmlformats.org/officeDocument/2006/relationships/image" Target="../media/image242.e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image" Target="../media/image245.emf"/><Relationship Id="rId1" Type="http://schemas.openxmlformats.org/officeDocument/2006/relationships/image" Target="../media/image244.e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emf"/><Relationship Id="rId1" Type="http://schemas.openxmlformats.org/officeDocument/2006/relationships/image" Target="../media/image2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emf"/><Relationship Id="rId1" Type="http://schemas.openxmlformats.org/officeDocument/2006/relationships/image" Target="../media/image249.emf"/><Relationship Id="rId4" Type="http://schemas.openxmlformats.org/officeDocument/2006/relationships/image" Target="../media/image252.e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image" Target="../media/image253.emf"/><Relationship Id="rId5" Type="http://schemas.openxmlformats.org/officeDocument/2006/relationships/image" Target="../media/image257.emf"/><Relationship Id="rId4" Type="http://schemas.openxmlformats.org/officeDocument/2006/relationships/image" Target="../media/image256.e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image" Target="../media/image258.emf"/><Relationship Id="rId5" Type="http://schemas.openxmlformats.org/officeDocument/2006/relationships/image" Target="../media/image262.emf"/><Relationship Id="rId4" Type="http://schemas.openxmlformats.org/officeDocument/2006/relationships/image" Target="../media/image26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3.e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image" Target="../media/image264.emf"/><Relationship Id="rId5" Type="http://schemas.openxmlformats.org/officeDocument/2006/relationships/image" Target="../media/image268.emf"/><Relationship Id="rId4" Type="http://schemas.openxmlformats.org/officeDocument/2006/relationships/image" Target="../media/image267.e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emf"/><Relationship Id="rId1" Type="http://schemas.openxmlformats.org/officeDocument/2006/relationships/image" Target="../media/image269.emf"/></Relationships>
</file>

<file path=ppt/drawings/_rels/vmlDrawing9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emf"/><Relationship Id="rId1" Type="http://schemas.openxmlformats.org/officeDocument/2006/relationships/image" Target="../media/image271.e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emf"/><Relationship Id="rId2" Type="http://schemas.openxmlformats.org/officeDocument/2006/relationships/image" Target="../media/image274.emf"/><Relationship Id="rId1" Type="http://schemas.openxmlformats.org/officeDocument/2006/relationships/image" Target="../media/image273.emf"/><Relationship Id="rId4" Type="http://schemas.openxmlformats.org/officeDocument/2006/relationships/image" Target="../media/image276.e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emf"/><Relationship Id="rId2" Type="http://schemas.openxmlformats.org/officeDocument/2006/relationships/image" Target="../media/image278.emf"/><Relationship Id="rId1" Type="http://schemas.openxmlformats.org/officeDocument/2006/relationships/image" Target="../media/image277.emf"/></Relationships>
</file>

<file path=ppt/drawings/_rels/vmlDrawing9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emf"/><Relationship Id="rId1" Type="http://schemas.openxmlformats.org/officeDocument/2006/relationships/image" Target="../media/image280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5-13T06:12:29.558"/>
    </inkml:context>
    <inkml:brush xml:id="br0">
      <inkml:brushProperty name="width" value="0.05833" units="cm"/>
      <inkml:brushProperty name="height" value="0.05833" units="cm"/>
      <inkml:brushProperty name="color" value="#80808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20-05-13T06:12:36.454"/>
    </inkml:context>
    <inkml:brush xml:id="br0">
      <inkml:brushProperty name="width" value="0.05833" units="cm"/>
      <inkml:brushProperty name="height" value="0.05833" units="cm"/>
      <inkml:brushProperty name="color" value="#80808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31D1EAB7-7349-43EF-ACA2-E5C010440E52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787127"/>
            <a:ext cx="5486400" cy="3916739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91DC2791-1D05-4766-B9A3-6AF3C74268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33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2791-1D05-4766-B9A3-6AF3C74268B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8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2791-1D05-4766-B9A3-6AF3C74268B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6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1003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AFC868B-BD89-436B-9D98-96177DE9B4DA}" type="slidenum">
              <a:rPr lang="zh-CN" altLang="en-US" smtClean="0"/>
              <a:pPr eaLnBrk="1" hangingPunct="1"/>
              <a:t>29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2791-1D05-4766-B9A3-6AF3C74268B1}" type="slidenum">
              <a:rPr lang="zh-CN" altLang="en-US" smtClean="0"/>
              <a:pPr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66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2791-1D05-4766-B9A3-6AF3C74268B1}" type="slidenum">
              <a:rPr lang="zh-CN" altLang="en-US" smtClean="0"/>
              <a:pPr/>
              <a:t>96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4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2791-1D05-4766-B9A3-6AF3C74268B1}" type="slidenum">
              <a:rPr lang="zh-CN" altLang="en-US" smtClean="0"/>
              <a:pPr/>
              <a:t>100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38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2791-1D05-4766-B9A3-6AF3C74268B1}" type="slidenum">
              <a:rPr lang="zh-CN" altLang="en-US" smtClean="0"/>
              <a:pPr/>
              <a:t>112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58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2791-1D05-4766-B9A3-6AF3C74268B1}" type="slidenum">
              <a:rPr lang="zh-CN" altLang="en-US" smtClean="0"/>
              <a:pPr/>
              <a:t>121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4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2791-1D05-4766-B9A3-6AF3C74268B1}" type="slidenum">
              <a:rPr lang="zh-CN" altLang="en-US" smtClean="0"/>
              <a:pPr/>
              <a:t>124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45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2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5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6F5B-081F-4F64-8524-E34EDECF65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DF97-B596-499C-BD49-EBC9A19D85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505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457200"/>
            <a:ext cx="7543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函数与极限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FEA0-C7E2-48AA-B213-0360CA6D75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279419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4E9F-7E9A-473D-9D44-0BC11903C4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438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C1A3-8827-4E4A-AF88-B29F2C3198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578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5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8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7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3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5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6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2114-4A36-41DE-86EB-D54BAB123A6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3D99-9FBC-4C2F-8505-B805B50E96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92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package" Target="../embeddings/Microsoft_Word___42.docx"/><Relationship Id="rId5" Type="http://schemas.openxmlformats.org/officeDocument/2006/relationships/image" Target="../media/image217.emf"/><Relationship Id="rId4" Type="http://schemas.openxmlformats.org/officeDocument/2006/relationships/package" Target="../embeddings/Microsoft_Word___41.docx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emf"/><Relationship Id="rId3" Type="http://schemas.openxmlformats.org/officeDocument/2006/relationships/oleObject" Target="../embeddings/Microsoft_Word_97_-_2003___19.doc"/><Relationship Id="rId7" Type="http://schemas.openxmlformats.org/officeDocument/2006/relationships/oleObject" Target="../embeddings/Microsoft_Word_97_-_2003___2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20.emf"/><Relationship Id="rId11" Type="http://schemas.openxmlformats.org/officeDocument/2006/relationships/customXml" Target="../ink/ink2.xml"/><Relationship Id="rId5" Type="http://schemas.openxmlformats.org/officeDocument/2006/relationships/oleObject" Target="../embeddings/Microsoft_Word_97_-_2003___20.doc"/><Relationship Id="rId10" Type="http://schemas.openxmlformats.org/officeDocument/2006/relationships/image" Target="../media/image2210.emf"/><Relationship Id="rId4" Type="http://schemas.openxmlformats.org/officeDocument/2006/relationships/image" Target="../media/image219.emf"/><Relationship Id="rId9" Type="http://schemas.openxmlformats.org/officeDocument/2006/relationships/customXml" Target="../ink/ink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23.emf"/><Relationship Id="rId5" Type="http://schemas.openxmlformats.org/officeDocument/2006/relationships/package" Target="../embeddings/Microsoft_Word___44.docx"/><Relationship Id="rId4" Type="http://schemas.openxmlformats.org/officeDocument/2006/relationships/image" Target="../media/image222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emf"/><Relationship Id="rId3" Type="http://schemas.openxmlformats.org/officeDocument/2006/relationships/package" Target="../embeddings/Microsoft_Word___45.docx"/><Relationship Id="rId7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25.emf"/><Relationship Id="rId5" Type="http://schemas.openxmlformats.org/officeDocument/2006/relationships/package" Target="../embeddings/Microsoft_Word___46.docx"/><Relationship Id="rId4" Type="http://schemas.openxmlformats.org/officeDocument/2006/relationships/image" Target="../media/image224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228.emf"/><Relationship Id="rId5" Type="http://schemas.openxmlformats.org/officeDocument/2006/relationships/package" Target="../embeddings/Microsoft_Word___49.docx"/><Relationship Id="rId4" Type="http://schemas.openxmlformats.org/officeDocument/2006/relationships/image" Target="../media/image227.e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13" Type="http://schemas.openxmlformats.org/officeDocument/2006/relationships/oleObject" Target="../embeddings/Microsoft_Word_97_-_2003___23.doc"/><Relationship Id="rId3" Type="http://schemas.openxmlformats.org/officeDocument/2006/relationships/oleObject" Target="../embeddings/Microsoft_Word_97_-_2003___22.doc"/><Relationship Id="rId7" Type="http://schemas.openxmlformats.org/officeDocument/2006/relationships/oleObject" Target="../embeddings/oleObject234.bin"/><Relationship Id="rId12" Type="http://schemas.openxmlformats.org/officeDocument/2006/relationships/image" Target="../media/image23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30.wmf"/><Relationship Id="rId11" Type="http://schemas.openxmlformats.org/officeDocument/2006/relationships/oleObject" Target="../embeddings/oleObject236.bin"/><Relationship Id="rId5" Type="http://schemas.openxmlformats.org/officeDocument/2006/relationships/oleObject" Target="../embeddings/oleObject233.bin"/><Relationship Id="rId10" Type="http://schemas.openxmlformats.org/officeDocument/2006/relationships/image" Target="../media/image232.wmf"/><Relationship Id="rId4" Type="http://schemas.openxmlformats.org/officeDocument/2006/relationships/image" Target="../media/image229.emf"/><Relationship Id="rId9" Type="http://schemas.openxmlformats.org/officeDocument/2006/relationships/oleObject" Target="../embeddings/oleObject235.bin"/><Relationship Id="rId14" Type="http://schemas.openxmlformats.org/officeDocument/2006/relationships/image" Target="../media/image234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0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36.emf"/><Relationship Id="rId5" Type="http://schemas.openxmlformats.org/officeDocument/2006/relationships/package" Target="../embeddings/Microsoft_Word___51.docx"/><Relationship Id="rId4" Type="http://schemas.openxmlformats.org/officeDocument/2006/relationships/image" Target="../media/image235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237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39.emf"/><Relationship Id="rId5" Type="http://schemas.openxmlformats.org/officeDocument/2006/relationships/oleObject" Target="../embeddings/Microsoft_Word_97_-_2003___25.doc"/><Relationship Id="rId4" Type="http://schemas.openxmlformats.org/officeDocument/2006/relationships/image" Target="../media/image238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41.emf"/><Relationship Id="rId5" Type="http://schemas.openxmlformats.org/officeDocument/2006/relationships/package" Target="../embeddings/Microsoft_Word___53.docx"/><Relationship Id="rId4" Type="http://schemas.openxmlformats.org/officeDocument/2006/relationships/image" Target="../media/image2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4.docx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43.emf"/><Relationship Id="rId5" Type="http://schemas.openxmlformats.org/officeDocument/2006/relationships/package" Target="../embeddings/Microsoft_Word___55.docx"/><Relationship Id="rId4" Type="http://schemas.openxmlformats.org/officeDocument/2006/relationships/image" Target="../media/image242.e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emf"/><Relationship Id="rId3" Type="http://schemas.openxmlformats.org/officeDocument/2006/relationships/package" Target="../embeddings/Microsoft_Word___56.docx"/><Relationship Id="rId7" Type="http://schemas.openxmlformats.org/officeDocument/2006/relationships/package" Target="../embeddings/Microsoft_Word___5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45.emf"/><Relationship Id="rId5" Type="http://schemas.openxmlformats.org/officeDocument/2006/relationships/package" Target="../embeddings/Microsoft_Word___57.docx"/><Relationship Id="rId4" Type="http://schemas.openxmlformats.org/officeDocument/2006/relationships/image" Target="../media/image244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239.bin"/><Relationship Id="rId5" Type="http://schemas.openxmlformats.org/officeDocument/2006/relationships/image" Target="../media/image247.emf"/><Relationship Id="rId4" Type="http://schemas.openxmlformats.org/officeDocument/2006/relationships/oleObject" Target="../embeddings/oleObject238.bin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50.emf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252.emf"/><Relationship Id="rId4" Type="http://schemas.openxmlformats.org/officeDocument/2006/relationships/image" Target="../media/image249.emf"/><Relationship Id="rId9" Type="http://schemas.openxmlformats.org/officeDocument/2006/relationships/oleObject" Target="../embeddings/oleObject243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emf"/><Relationship Id="rId3" Type="http://schemas.openxmlformats.org/officeDocument/2006/relationships/package" Target="../embeddings/Microsoft_Word___59.docx"/><Relationship Id="rId7" Type="http://schemas.openxmlformats.org/officeDocument/2006/relationships/package" Target="../embeddings/Microsoft_Word___61.docx"/><Relationship Id="rId12" Type="http://schemas.openxmlformats.org/officeDocument/2006/relationships/image" Target="../media/image25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54.emf"/><Relationship Id="rId11" Type="http://schemas.openxmlformats.org/officeDocument/2006/relationships/package" Target="../embeddings/Microsoft_Word___63.docx"/><Relationship Id="rId5" Type="http://schemas.openxmlformats.org/officeDocument/2006/relationships/package" Target="../embeddings/Microsoft_Word___60.docx"/><Relationship Id="rId10" Type="http://schemas.openxmlformats.org/officeDocument/2006/relationships/image" Target="../media/image256.emf"/><Relationship Id="rId4" Type="http://schemas.openxmlformats.org/officeDocument/2006/relationships/image" Target="../media/image253.emf"/><Relationship Id="rId9" Type="http://schemas.openxmlformats.org/officeDocument/2006/relationships/package" Target="../embeddings/Microsoft_Word___62.docx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emf"/><Relationship Id="rId3" Type="http://schemas.openxmlformats.org/officeDocument/2006/relationships/package" Target="../embeddings/Microsoft_Word___64.docx"/><Relationship Id="rId7" Type="http://schemas.openxmlformats.org/officeDocument/2006/relationships/package" Target="../embeddings/Microsoft_Word___66.docx"/><Relationship Id="rId12" Type="http://schemas.openxmlformats.org/officeDocument/2006/relationships/image" Target="../media/image2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59.emf"/><Relationship Id="rId11" Type="http://schemas.openxmlformats.org/officeDocument/2006/relationships/package" Target="../embeddings/Microsoft_Word___68.docx"/><Relationship Id="rId5" Type="http://schemas.openxmlformats.org/officeDocument/2006/relationships/package" Target="../embeddings/Microsoft_Word___65.docx"/><Relationship Id="rId10" Type="http://schemas.openxmlformats.org/officeDocument/2006/relationships/image" Target="../media/image261.emf"/><Relationship Id="rId4" Type="http://schemas.openxmlformats.org/officeDocument/2006/relationships/image" Target="../media/image258.emf"/><Relationship Id="rId9" Type="http://schemas.openxmlformats.org/officeDocument/2006/relationships/package" Target="../embeddings/Microsoft_Word___67.docx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4" Type="http://schemas.openxmlformats.org/officeDocument/2006/relationships/image" Target="../media/image263.e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emf"/><Relationship Id="rId3" Type="http://schemas.openxmlformats.org/officeDocument/2006/relationships/oleObject" Target="../embeddings/Microsoft_Word_97_-_2003___26.doc"/><Relationship Id="rId7" Type="http://schemas.openxmlformats.org/officeDocument/2006/relationships/oleObject" Target="../embeddings/Microsoft_Word_97_-_2003___28.doc"/><Relationship Id="rId12" Type="http://schemas.openxmlformats.org/officeDocument/2006/relationships/image" Target="../media/image2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65.emf"/><Relationship Id="rId11" Type="http://schemas.openxmlformats.org/officeDocument/2006/relationships/oleObject" Target="../embeddings/Microsoft_Word_97_-_2003___30.doc"/><Relationship Id="rId5" Type="http://schemas.openxmlformats.org/officeDocument/2006/relationships/oleObject" Target="../embeddings/Microsoft_Word_97_-_2003___27.doc"/><Relationship Id="rId10" Type="http://schemas.openxmlformats.org/officeDocument/2006/relationships/image" Target="../media/image267.emf"/><Relationship Id="rId4" Type="http://schemas.openxmlformats.org/officeDocument/2006/relationships/image" Target="../media/image264.emf"/><Relationship Id="rId9" Type="http://schemas.openxmlformats.org/officeDocument/2006/relationships/oleObject" Target="../embeddings/Microsoft_Word_97_-_2003___29.doc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70.emf"/><Relationship Id="rId5" Type="http://schemas.openxmlformats.org/officeDocument/2006/relationships/package" Target="../embeddings/Microsoft_Word___71.docx"/><Relationship Id="rId4" Type="http://schemas.openxmlformats.org/officeDocument/2006/relationships/image" Target="../media/image269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72.emf"/><Relationship Id="rId5" Type="http://schemas.openxmlformats.org/officeDocument/2006/relationships/oleObject" Target="../embeddings/Microsoft_Word_97_-_2003___32.doc"/><Relationship Id="rId4" Type="http://schemas.openxmlformats.org/officeDocument/2006/relationships/image" Target="../media/image27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emf"/><Relationship Id="rId3" Type="http://schemas.openxmlformats.org/officeDocument/2006/relationships/package" Target="../embeddings/Microsoft_Word___72.docx"/><Relationship Id="rId7" Type="http://schemas.openxmlformats.org/officeDocument/2006/relationships/package" Target="../embeddings/Microsoft_Word___7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74.emf"/><Relationship Id="rId5" Type="http://schemas.openxmlformats.org/officeDocument/2006/relationships/package" Target="../embeddings/Microsoft_Word___73.docx"/><Relationship Id="rId10" Type="http://schemas.openxmlformats.org/officeDocument/2006/relationships/image" Target="../media/image276.emf"/><Relationship Id="rId4" Type="http://schemas.openxmlformats.org/officeDocument/2006/relationships/image" Target="../media/image273.emf"/><Relationship Id="rId9" Type="http://schemas.openxmlformats.org/officeDocument/2006/relationships/package" Target="../embeddings/Microsoft_Word___75.docx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35.doc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6" Type="http://schemas.openxmlformats.org/officeDocument/2006/relationships/oleObject" Target="../embeddings/Microsoft_Word_97_-_2003___34.doc"/><Relationship Id="rId5" Type="http://schemas.openxmlformats.org/officeDocument/2006/relationships/image" Target="../media/image277.emf"/><Relationship Id="rId4" Type="http://schemas.openxmlformats.org/officeDocument/2006/relationships/oleObject" Target="../embeddings/Microsoft_Word_97_-_2003___33.doc"/><Relationship Id="rId9" Type="http://schemas.openxmlformats.org/officeDocument/2006/relationships/image" Target="../media/image279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81.emf"/><Relationship Id="rId5" Type="http://schemas.openxmlformats.org/officeDocument/2006/relationships/package" Target="../embeddings/Microsoft_Word___77.docx"/><Relationship Id="rId4" Type="http://schemas.openxmlformats.org/officeDocument/2006/relationships/image" Target="../media/image280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83.emf"/><Relationship Id="rId5" Type="http://schemas.openxmlformats.org/officeDocument/2006/relationships/package" Target="../embeddings/Microsoft_Word___79.docx"/><Relationship Id="rId4" Type="http://schemas.openxmlformats.org/officeDocument/2006/relationships/image" Target="../media/image282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6" Type="http://schemas.openxmlformats.org/officeDocument/2006/relationships/package" Target="../embeddings/Microsoft_Word___81.docx"/><Relationship Id="rId5" Type="http://schemas.openxmlformats.org/officeDocument/2006/relationships/image" Target="../media/image284.emf"/><Relationship Id="rId4" Type="http://schemas.openxmlformats.org/officeDocument/2006/relationships/package" Target="../embeddings/Microsoft_Word___80.docx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87.emf"/><Relationship Id="rId5" Type="http://schemas.openxmlformats.org/officeDocument/2006/relationships/package" Target="../embeddings/Microsoft_Word___83.docx"/><Relationship Id="rId4" Type="http://schemas.openxmlformats.org/officeDocument/2006/relationships/image" Target="../media/image28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1.wmf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Microsoft_Word_97_-_2003___1.doc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Microsoft_Word_97_-_2003___2.doc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54.bin"/><Relationship Id="rId18" Type="http://schemas.openxmlformats.org/officeDocument/2006/relationships/oleObject" Target="../embeddings/oleObject57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5.wmf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22.wmf"/><Relationship Id="rId19" Type="http://schemas.openxmlformats.org/officeDocument/2006/relationships/image" Target="../media/image58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48.w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49.w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39" Type="http://schemas.openxmlformats.org/officeDocument/2006/relationships/oleObject" Target="../embeddings/oleObject95.bin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34" Type="http://schemas.openxmlformats.org/officeDocument/2006/relationships/oleObject" Target="../embeddings/oleObject90.bin"/><Relationship Id="rId42" Type="http://schemas.openxmlformats.org/officeDocument/2006/relationships/image" Target="../media/image77.wmf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33" Type="http://schemas.openxmlformats.org/officeDocument/2006/relationships/oleObject" Target="../embeddings/oleObject89.bin"/><Relationship Id="rId38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29" Type="http://schemas.openxmlformats.org/officeDocument/2006/relationships/oleObject" Target="../embeddings/oleObject85.bin"/><Relationship Id="rId41" Type="http://schemas.openxmlformats.org/officeDocument/2006/relationships/oleObject" Target="../embeddings/oleObject97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74.wmf"/><Relationship Id="rId32" Type="http://schemas.openxmlformats.org/officeDocument/2006/relationships/oleObject" Target="../embeddings/oleObject88.bin"/><Relationship Id="rId37" Type="http://schemas.openxmlformats.org/officeDocument/2006/relationships/oleObject" Target="../embeddings/oleObject93.bin"/><Relationship Id="rId40" Type="http://schemas.openxmlformats.org/officeDocument/2006/relationships/oleObject" Target="../embeddings/oleObject9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76.wmf"/><Relationship Id="rId36" Type="http://schemas.openxmlformats.org/officeDocument/2006/relationships/oleObject" Target="../embeddings/oleObject92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87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9.wmf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84.bin"/><Relationship Id="rId30" Type="http://schemas.openxmlformats.org/officeDocument/2006/relationships/oleObject" Target="../embeddings/oleObject86.bin"/><Relationship Id="rId35" Type="http://schemas.openxmlformats.org/officeDocument/2006/relationships/oleObject" Target="../embeddings/oleObject9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82.wmf"/><Relationship Id="rId26" Type="http://schemas.openxmlformats.org/officeDocument/2006/relationships/oleObject" Target="../embeddings/oleObject111.bin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105.bin"/><Relationship Id="rId25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29" Type="http://schemas.openxmlformats.org/officeDocument/2006/relationships/oleObject" Target="../embeddings/oleObject114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02.bin"/><Relationship Id="rId24" Type="http://schemas.openxmlformats.org/officeDocument/2006/relationships/oleObject" Target="../embeddings/oleObject110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9.bin"/><Relationship Id="rId28" Type="http://schemas.openxmlformats.org/officeDocument/2006/relationships/oleObject" Target="../embeddings/oleObject113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108.bin"/><Relationship Id="rId27" Type="http://schemas.openxmlformats.org/officeDocument/2006/relationships/oleObject" Target="../embeddings/oleObject112.bin"/><Relationship Id="rId30" Type="http://schemas.openxmlformats.org/officeDocument/2006/relationships/oleObject" Target="../embeddings/oleObject11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8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89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2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128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50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7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50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13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9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package" Target="../embeddings/Microsoft_Word___9.docx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5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9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9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9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9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0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05.emf"/><Relationship Id="rId26" Type="http://schemas.openxmlformats.org/officeDocument/2006/relationships/image" Target="../media/image109.wmf"/><Relationship Id="rId3" Type="http://schemas.openxmlformats.org/officeDocument/2006/relationships/oleObject" Target="../embeddings/oleObject138.bin"/><Relationship Id="rId21" Type="http://schemas.openxmlformats.org/officeDocument/2006/relationships/oleObject" Target="../embeddings/oleObject147.bin"/><Relationship Id="rId34" Type="http://schemas.openxmlformats.org/officeDocument/2006/relationships/image" Target="../media/image112.wmf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02.emf"/><Relationship Id="rId17" Type="http://schemas.openxmlformats.org/officeDocument/2006/relationships/oleObject" Target="../embeddings/oleObject145.bin"/><Relationship Id="rId25" Type="http://schemas.openxmlformats.org/officeDocument/2006/relationships/oleObject" Target="../embeddings/oleObject149.bin"/><Relationship Id="rId33" Type="http://schemas.openxmlformats.org/officeDocument/2006/relationships/oleObject" Target="../embeddings/oleObject153.bin"/><Relationship Id="rId38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oleObject" Target="../embeddings/oleObject151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42.bin"/><Relationship Id="rId24" Type="http://schemas.openxmlformats.org/officeDocument/2006/relationships/image" Target="../media/image108.emf"/><Relationship Id="rId32" Type="http://schemas.openxmlformats.org/officeDocument/2006/relationships/image" Target="../media/image51.wmf"/><Relationship Id="rId37" Type="http://schemas.openxmlformats.org/officeDocument/2006/relationships/oleObject" Target="../embeddings/oleObject156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oleObject" Target="../embeddings/oleObject148.bin"/><Relationship Id="rId28" Type="http://schemas.openxmlformats.org/officeDocument/2006/relationships/image" Target="../media/image110.wmf"/><Relationship Id="rId36" Type="http://schemas.openxmlformats.org/officeDocument/2006/relationships/oleObject" Target="../embeddings/oleObject155.bin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146.bin"/><Relationship Id="rId31" Type="http://schemas.openxmlformats.org/officeDocument/2006/relationships/oleObject" Target="../embeddings/oleObject152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03.emf"/><Relationship Id="rId22" Type="http://schemas.openxmlformats.org/officeDocument/2006/relationships/image" Target="../media/image107.wmf"/><Relationship Id="rId27" Type="http://schemas.openxmlformats.org/officeDocument/2006/relationships/oleObject" Target="../embeddings/oleObject150.bin"/><Relationship Id="rId30" Type="http://schemas.openxmlformats.org/officeDocument/2006/relationships/image" Target="../media/image111.wmf"/><Relationship Id="rId35" Type="http://schemas.openxmlformats.org/officeDocument/2006/relationships/oleObject" Target="../embeddings/oleObject15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63.bin"/><Relationship Id="rId18" Type="http://schemas.openxmlformats.org/officeDocument/2006/relationships/oleObject" Target="../embeddings/oleObject166.bin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9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15.emf"/><Relationship Id="rId1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oleObject" Target="../embeddings/oleObject168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image" Target="../media/image116.wmf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67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7.wmf"/><Relationship Id="rId22" Type="http://schemas.openxmlformats.org/officeDocument/2006/relationships/oleObject" Target="../embeddings/oleObject17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1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18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77.bin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5" Type="http://schemas.openxmlformats.org/officeDocument/2006/relationships/oleObject" Target="../embeddings/oleObject178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75.bin"/><Relationship Id="rId14" Type="http://schemas.openxmlformats.org/officeDocument/2006/relationships/image" Target="../media/image12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26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oleObject" Target="../embeddings/Microsoft_Word_97_-_2003___3.doc"/><Relationship Id="rId7" Type="http://schemas.openxmlformats.org/officeDocument/2006/relationships/oleObject" Target="../embeddings/Microsoft_Word_97_-_2003___5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8.emf"/><Relationship Id="rId5" Type="http://schemas.openxmlformats.org/officeDocument/2006/relationships/oleObject" Target="../embeddings/Microsoft_Word_97_-_2003___4.doc"/><Relationship Id="rId4" Type="http://schemas.openxmlformats.org/officeDocument/2006/relationships/image" Target="../media/image127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oleObject" Target="../embeddings/Microsoft_Word_97_-_2003___6.doc"/><Relationship Id="rId7" Type="http://schemas.openxmlformats.org/officeDocument/2006/relationships/oleObject" Target="../embeddings/Microsoft_Word_97_-_2003___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31.emf"/><Relationship Id="rId5" Type="http://schemas.openxmlformats.org/officeDocument/2006/relationships/oleObject" Target="../embeddings/Microsoft_Word_97_-_2003___7.doc"/><Relationship Id="rId4" Type="http://schemas.openxmlformats.org/officeDocument/2006/relationships/image" Target="../media/image13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3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3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7.emf"/><Relationship Id="rId5" Type="http://schemas.openxmlformats.org/officeDocument/2006/relationships/oleObject" Target="../embeddings/Microsoft_Word_97_-_2003___9.doc"/><Relationship Id="rId4" Type="http://schemas.openxmlformats.org/officeDocument/2006/relationships/image" Target="../media/image13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9.emf"/><Relationship Id="rId5" Type="http://schemas.openxmlformats.org/officeDocument/2006/relationships/oleObject" Target="../embeddings/Microsoft_Word_97_-_2003___11.doc"/><Relationship Id="rId4" Type="http://schemas.openxmlformats.org/officeDocument/2006/relationships/image" Target="../media/image138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40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package" Target="../embeddings/Microsoft_Word___19.docx"/><Relationship Id="rId7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44.emf"/><Relationship Id="rId4" Type="http://schemas.openxmlformats.org/officeDocument/2006/relationships/image" Target="../media/image141.emf"/><Relationship Id="rId9" Type="http://schemas.openxmlformats.org/officeDocument/2006/relationships/package" Target="../embeddings/Microsoft_Word___21.docx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146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148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150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96.bin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15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9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5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99.bin"/><Relationship Id="rId4" Type="http://schemas.openxmlformats.org/officeDocument/2006/relationships/image" Target="../media/image159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05.bin"/><Relationship Id="rId18" Type="http://schemas.openxmlformats.org/officeDocument/2006/relationships/image" Target="../media/image165.wmf"/><Relationship Id="rId3" Type="http://schemas.openxmlformats.org/officeDocument/2006/relationships/oleObject" Target="../embeddings/oleObject200.bin"/><Relationship Id="rId21" Type="http://schemas.openxmlformats.org/officeDocument/2006/relationships/oleObject" Target="../embeddings/oleObject209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162.emf"/><Relationship Id="rId17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4.wmf"/><Relationship Id="rId20" Type="http://schemas.openxmlformats.org/officeDocument/2006/relationships/image" Target="../media/image166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04.bin"/><Relationship Id="rId24" Type="http://schemas.openxmlformats.org/officeDocument/2006/relationships/image" Target="../media/image168.wmf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06.bin"/><Relationship Id="rId23" Type="http://schemas.openxmlformats.org/officeDocument/2006/relationships/oleObject" Target="../embeddings/oleObject210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208.bin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163.wmf"/><Relationship Id="rId22" Type="http://schemas.openxmlformats.org/officeDocument/2006/relationships/image" Target="../media/image167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70.e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169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172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7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76.emf"/><Relationship Id="rId5" Type="http://schemas.openxmlformats.org/officeDocument/2006/relationships/package" Target="../embeddings/Microsoft_Word___24.docx"/><Relationship Id="rId4" Type="http://schemas.openxmlformats.org/officeDocument/2006/relationships/image" Target="../media/image175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7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78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3" Type="http://schemas.openxmlformats.org/officeDocument/2006/relationships/package" Target="../embeddings/Microsoft_Word___27.docx"/><Relationship Id="rId7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80.emf"/><Relationship Id="rId5" Type="http://schemas.openxmlformats.org/officeDocument/2006/relationships/package" Target="../embeddings/Microsoft_Word___28.docx"/><Relationship Id="rId4" Type="http://schemas.openxmlformats.org/officeDocument/2006/relationships/image" Target="../media/image17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3" Type="http://schemas.openxmlformats.org/officeDocument/2006/relationships/package" Target="../embeddings/Microsoft_Word___30.docx"/><Relationship Id="rId7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83.emf"/><Relationship Id="rId5" Type="http://schemas.openxmlformats.org/officeDocument/2006/relationships/package" Target="../embeddings/Microsoft_Word___31.docx"/><Relationship Id="rId4" Type="http://schemas.openxmlformats.org/officeDocument/2006/relationships/image" Target="../media/image182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14.doc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6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Microsoft_Word_97_-_2003___13.doc"/><Relationship Id="rId5" Type="http://schemas.openxmlformats.org/officeDocument/2006/relationships/image" Target="../media/image185.emf"/><Relationship Id="rId4" Type="http://schemas.openxmlformats.org/officeDocument/2006/relationships/oleObject" Target="../embeddings/Microsoft_Word_97_-_2003___12.doc"/><Relationship Id="rId9" Type="http://schemas.openxmlformats.org/officeDocument/2006/relationships/image" Target="../media/image187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oleObject" Target="../embeddings/oleObject221.bin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4.w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220.bin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10" Type="http://schemas.openxmlformats.org/officeDocument/2006/relationships/image" Target="../media/image191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193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96.wmf"/><Relationship Id="rId5" Type="http://schemas.openxmlformats.org/officeDocument/2006/relationships/oleObject" Target="../embeddings/oleObject224.bin"/><Relationship Id="rId4" Type="http://schemas.openxmlformats.org/officeDocument/2006/relationships/image" Target="../media/image195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226.bin"/><Relationship Id="rId10" Type="http://schemas.openxmlformats.org/officeDocument/2006/relationships/image" Target="../media/image200.wmf"/><Relationship Id="rId4" Type="http://schemas.openxmlformats.org/officeDocument/2006/relationships/image" Target="../media/image197.wmf"/><Relationship Id="rId9" Type="http://schemas.openxmlformats.org/officeDocument/2006/relationships/oleObject" Target="../embeddings/oleObject228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20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03.emf"/><Relationship Id="rId5" Type="http://schemas.openxmlformats.org/officeDocument/2006/relationships/package" Target="../embeddings/Microsoft_Word___35.docx"/><Relationship Id="rId4" Type="http://schemas.openxmlformats.org/officeDocument/2006/relationships/image" Target="../media/image202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230.bin"/><Relationship Id="rId4" Type="http://schemas.openxmlformats.org/officeDocument/2006/relationships/image" Target="../media/image204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206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5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09.emf"/><Relationship Id="rId5" Type="http://schemas.openxmlformats.org/officeDocument/2006/relationships/oleObject" Target="../embeddings/Microsoft_Word_97_-_2003___16.doc"/><Relationship Id="rId4" Type="http://schemas.openxmlformats.org/officeDocument/2006/relationships/image" Target="../media/image208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11.emf"/><Relationship Id="rId5" Type="http://schemas.openxmlformats.org/officeDocument/2006/relationships/oleObject" Target="../embeddings/Microsoft_Word_97_-_2003___18.doc"/><Relationship Id="rId4" Type="http://schemas.openxmlformats.org/officeDocument/2006/relationships/image" Target="../media/image210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212.e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14.emf"/><Relationship Id="rId5" Type="http://schemas.openxmlformats.org/officeDocument/2006/relationships/package" Target="../embeddings/Microsoft_Word___38.docx"/><Relationship Id="rId4" Type="http://schemas.openxmlformats.org/officeDocument/2006/relationships/image" Target="../media/image213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216.emf"/><Relationship Id="rId5" Type="http://schemas.openxmlformats.org/officeDocument/2006/relationships/package" Target="../embeddings/Microsoft_Word___40.docx"/><Relationship Id="rId4" Type="http://schemas.openxmlformats.org/officeDocument/2006/relationships/image" Target="../media/image2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14475"/>
            <a:ext cx="7772400" cy="1102519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高等数学</a:t>
            </a:r>
            <a:r>
              <a:rPr lang="en-US" altLang="zh-CN" b="1" dirty="0" smtClean="0"/>
              <a:t>(</a:t>
            </a:r>
            <a:r>
              <a:rPr lang="zh-CN" altLang="en-US" b="1" dirty="0" smtClean="0"/>
              <a:t>微积分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基础班</a:t>
            </a:r>
          </a:p>
        </p:txBody>
      </p: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1371600" y="3165873"/>
            <a:ext cx="777240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zh-CN" alt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endParaRPr lang="zh-CN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395288" y="519113"/>
            <a:ext cx="777240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zh-CN" altLang="en-US" sz="4400" b="1" dirty="0">
                <a:solidFill>
                  <a:srgbClr val="FF0000"/>
                </a:solidFill>
              </a:rPr>
              <a:t>研究生入学考试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333" y="1277807"/>
            <a:ext cx="7772400" cy="1102519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</a:rPr>
              <a:t>第一章 函数 极限 连续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582785"/>
              </p:ext>
            </p:extLst>
          </p:nvPr>
        </p:nvGraphicFramePr>
        <p:xfrm>
          <a:off x="185134" y="714464"/>
          <a:ext cx="8709025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2" name="文档" r:id="rId4" imgW="3999669" imgH="1272443" progId="Word.Document.12">
                  <p:embed/>
                </p:oleObj>
              </mc:Choice>
              <mc:Fallback>
                <p:oleObj name="文档" r:id="rId4" imgW="3999669" imgH="1272443" progId="Word.Document.12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34" y="714464"/>
                        <a:ext cx="8709025" cy="277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569751"/>
              </p:ext>
            </p:extLst>
          </p:nvPr>
        </p:nvGraphicFramePr>
        <p:xfrm>
          <a:off x="602960" y="3047092"/>
          <a:ext cx="8408988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33" name="文档" r:id="rId6" imgW="3587179" imgH="1160888" progId="Word.Document.12">
                  <p:embed/>
                </p:oleObj>
              </mc:Choice>
              <mc:Fallback>
                <p:oleObj name="文档" r:id="rId6" imgW="3587179" imgH="1160888" progId="Word.Document.12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60" y="3047092"/>
                        <a:ext cx="8408988" cy="272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3597" y="645158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/>
                <a:ea typeface="宋体"/>
              </a:rPr>
              <a:t>常用等价无穷小代换</a:t>
            </a:r>
            <a:endParaRPr lang="zh-CN" altLang="zh-CN" sz="2400" kern="100" dirty="0">
              <a:effectLst/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475" y="2879558"/>
            <a:ext cx="2969083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Times New Roman"/>
                <a:ea typeface="宋体"/>
              </a:rPr>
              <a:t>拓展等价无穷小代换</a:t>
            </a:r>
            <a:endParaRPr lang="zh-CN" altLang="zh-CN" sz="2400" dirty="0">
              <a:effectLst/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864" y="160304"/>
            <a:ext cx="4206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方法二、利用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/>
                <a:ea typeface="宋体"/>
              </a:rPr>
              <a:t>等价无穷小代换</a:t>
            </a:r>
            <a:endParaRPr lang="zh-CN" altLang="zh-CN" sz="2400" kern="100" dirty="0">
              <a:latin typeface="Times New Roman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468314" y="95162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注：</a:t>
            </a:r>
            <a:r>
              <a:rPr lang="zh-CN" altLang="en-US"/>
              <a:t> 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39797"/>
              </p:ext>
            </p:extLst>
          </p:nvPr>
        </p:nvGraphicFramePr>
        <p:xfrm>
          <a:off x="1336675" y="0"/>
          <a:ext cx="5706299" cy="102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95" name="Document" r:id="rId3" imgW="3233874" imgH="596638" progId="Word.Document.8">
                  <p:embed/>
                </p:oleObj>
              </mc:Choice>
              <mc:Fallback>
                <p:oleObj name="Document" r:id="rId3" imgW="3233874" imgH="5966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0"/>
                        <a:ext cx="5706299" cy="1025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811738"/>
              </p:ext>
            </p:extLst>
          </p:nvPr>
        </p:nvGraphicFramePr>
        <p:xfrm>
          <a:off x="1255713" y="844153"/>
          <a:ext cx="5584837" cy="6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96" name="Document" r:id="rId5" imgW="3182268" imgH="403036" progId="Word.Document.8">
                  <p:embed/>
                </p:oleObj>
              </mc:Choice>
              <mc:Fallback>
                <p:oleObj name="Document" r:id="rId5" imgW="3182268" imgH="4030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844153"/>
                        <a:ext cx="5584837" cy="670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63918"/>
              </p:ext>
            </p:extLst>
          </p:nvPr>
        </p:nvGraphicFramePr>
        <p:xfrm>
          <a:off x="684213" y="1491854"/>
          <a:ext cx="6623843" cy="308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97" name="Document" r:id="rId7" imgW="4101438" imgH="1988192" progId="Word.Document.8">
                  <p:embed/>
                </p:oleObj>
              </mc:Choice>
              <mc:Fallback>
                <p:oleObj name="Document" r:id="rId7" imgW="4101438" imgH="1988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91854"/>
                        <a:ext cx="6623843" cy="308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947" name="墨迹 39946"/>
              <p14:cNvContentPartPr/>
              <p14:nvPr/>
            </p14:nvContentPartPr>
            <p14:xfrm>
              <a:off x="7360992" y="2599074"/>
              <a:ext cx="360" cy="270"/>
            </p14:xfrm>
          </p:contentPart>
        </mc:Choice>
        <mc:Fallback xmlns="">
          <p:pic>
            <p:nvPicPr>
              <p:cNvPr id="39947" name="墨迹 399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0552" y="2591244"/>
                <a:ext cx="21240" cy="1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951" name="墨迹 39950"/>
              <p14:cNvContentPartPr/>
              <p14:nvPr/>
            </p14:nvContentPartPr>
            <p14:xfrm>
              <a:off x="6089832" y="1810404"/>
              <a:ext cx="360" cy="270"/>
            </p14:xfrm>
          </p:contentPart>
        </mc:Choice>
        <mc:Fallback xmlns="">
          <p:pic>
            <p:nvPicPr>
              <p:cNvPr id="39951" name="墨迹 3995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9392" y="1802574"/>
                <a:ext cx="21240" cy="159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4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98605"/>
              </p:ext>
            </p:extLst>
          </p:nvPr>
        </p:nvGraphicFramePr>
        <p:xfrm>
          <a:off x="136368" y="74685"/>
          <a:ext cx="8975743" cy="113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5" name="文档" r:id="rId3" imgW="5468152" imgH="694056" progId="Word.Document.12">
                  <p:embed/>
                </p:oleObj>
              </mc:Choice>
              <mc:Fallback>
                <p:oleObj name="文档" r:id="rId3" imgW="5468152" imgH="694056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8" y="74685"/>
                        <a:ext cx="8975743" cy="1139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01588"/>
              </p:ext>
            </p:extLst>
          </p:nvPr>
        </p:nvGraphicFramePr>
        <p:xfrm>
          <a:off x="161682" y="1068109"/>
          <a:ext cx="9119256" cy="245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6" name="文档" r:id="rId5" imgW="5719322" imgH="1540545" progId="Word.Document.12">
                  <p:embed/>
                </p:oleObj>
              </mc:Choice>
              <mc:Fallback>
                <p:oleObj name="文档" r:id="rId5" imgW="5719322" imgH="15405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82" y="1068109"/>
                        <a:ext cx="9119256" cy="2456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8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22692"/>
              </p:ext>
            </p:extLst>
          </p:nvPr>
        </p:nvGraphicFramePr>
        <p:xfrm>
          <a:off x="443239" y="95627"/>
          <a:ext cx="5388254" cy="102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1" name="文档" r:id="rId3" imgW="2902584" imgH="550217" progId="Word.Document.12">
                  <p:embed/>
                </p:oleObj>
              </mc:Choice>
              <mc:Fallback>
                <p:oleObj name="文档" r:id="rId3" imgW="2902584" imgH="550217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9" y="95627"/>
                        <a:ext cx="5388254" cy="1028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557463"/>
              </p:ext>
            </p:extLst>
          </p:nvPr>
        </p:nvGraphicFramePr>
        <p:xfrm>
          <a:off x="396875" y="854075"/>
          <a:ext cx="6888476" cy="154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2" name="文档" r:id="rId5" imgW="4205733" imgH="934900" progId="Word.Document.12">
                  <p:embed/>
                </p:oleObj>
              </mc:Choice>
              <mc:Fallback>
                <p:oleObj name="文档" r:id="rId5" imgW="4205733" imgH="9349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854075"/>
                        <a:ext cx="6888476" cy="1540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074"/>
              </p:ext>
            </p:extLst>
          </p:nvPr>
        </p:nvGraphicFramePr>
        <p:xfrm>
          <a:off x="315356" y="2220937"/>
          <a:ext cx="8319093" cy="157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3" name="文档" r:id="rId7" imgW="4879863" imgH="919786" progId="Word.Document.12">
                  <p:embed/>
                </p:oleObj>
              </mc:Choice>
              <mc:Fallback>
                <p:oleObj name="文档" r:id="rId7" imgW="4879863" imgH="919786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56" y="2220937"/>
                        <a:ext cx="8319093" cy="157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9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9008"/>
              </p:ext>
            </p:extLst>
          </p:nvPr>
        </p:nvGraphicFramePr>
        <p:xfrm>
          <a:off x="674688" y="269875"/>
          <a:ext cx="6394982" cy="130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0" name="文档" r:id="rId3" imgW="3328426" imgH="677605" progId="Word.Document.12">
                  <p:embed/>
                </p:oleObj>
              </mc:Choice>
              <mc:Fallback>
                <p:oleObj name="文档" r:id="rId3" imgW="3328426" imgH="677605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9875"/>
                        <a:ext cx="6394982" cy="1307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8785"/>
              </p:ext>
            </p:extLst>
          </p:nvPr>
        </p:nvGraphicFramePr>
        <p:xfrm>
          <a:off x="616823" y="1329465"/>
          <a:ext cx="7044516" cy="267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1" name="文档" r:id="rId5" imgW="4023848" imgH="1530818" progId="Word.Document.12">
                  <p:embed/>
                </p:oleObj>
              </mc:Choice>
              <mc:Fallback>
                <p:oleObj name="文档" r:id="rId5" imgW="4023848" imgH="1530818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23" y="1329465"/>
                        <a:ext cx="7044516" cy="2677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5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6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75776593"/>
              </p:ext>
            </p:extLst>
          </p:nvPr>
        </p:nvGraphicFramePr>
        <p:xfrm>
          <a:off x="374650" y="0"/>
          <a:ext cx="6626225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76" name="Document" r:id="rId3" imgW="2804062" imgH="594119" progId="Word.Document.8">
                  <p:embed/>
                </p:oleObj>
              </mc:Choice>
              <mc:Fallback>
                <p:oleObj name="Document" r:id="rId3" imgW="2804062" imgH="594119" progId="Word.Document.8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0"/>
                        <a:ext cx="6626225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15"/>
          <p:cNvSpPr>
            <a:spLocks noChangeArrowheads="1"/>
          </p:cNvSpPr>
          <p:nvPr/>
        </p:nvSpPr>
        <p:spPr bwMode="auto">
          <a:xfrm>
            <a:off x="0" y="20752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24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335943"/>
              </p:ext>
            </p:extLst>
          </p:nvPr>
        </p:nvGraphicFramePr>
        <p:xfrm>
          <a:off x="1408695" y="1259898"/>
          <a:ext cx="43918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77" name="Equation" r:id="rId5" imgW="1917360" imgH="469800" progId="Equation.DSMT4">
                  <p:embed/>
                </p:oleObj>
              </mc:Choice>
              <mc:Fallback>
                <p:oleObj name="Equation" r:id="rId5" imgW="1917360" imgH="4698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695" y="1259898"/>
                        <a:ext cx="4391812" cy="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184731" y="1080976"/>
            <a:ext cx="1223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分析：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06001"/>
              </p:ext>
            </p:extLst>
          </p:nvPr>
        </p:nvGraphicFramePr>
        <p:xfrm>
          <a:off x="3740873" y="1959696"/>
          <a:ext cx="238770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78" name="Equation" r:id="rId7" imgW="990360" imgH="393480" progId="Equation.DSMT4">
                  <p:embed/>
                </p:oleObj>
              </mc:Choice>
              <mc:Fallback>
                <p:oleObj name="Equation" r:id="rId7" imgW="990360" imgH="39348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873" y="1959696"/>
                        <a:ext cx="2387702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401260"/>
              </p:ext>
            </p:extLst>
          </p:nvPr>
        </p:nvGraphicFramePr>
        <p:xfrm>
          <a:off x="3751118" y="2658197"/>
          <a:ext cx="315225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79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118" y="2658197"/>
                        <a:ext cx="3152253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81210"/>
              </p:ext>
            </p:extLst>
          </p:nvPr>
        </p:nvGraphicFramePr>
        <p:xfrm>
          <a:off x="3696422" y="3363625"/>
          <a:ext cx="313016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0" name="Equation" r:id="rId11" imgW="1269720" imgH="419040" progId="Equation.DSMT4">
                  <p:embed/>
                </p:oleObj>
              </mc:Choice>
              <mc:Fallback>
                <p:oleObj name="Equation" r:id="rId11" imgW="1269720" imgH="41904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422" y="3363625"/>
                        <a:ext cx="3130167" cy="817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54269977"/>
              </p:ext>
            </p:extLst>
          </p:nvPr>
        </p:nvGraphicFramePr>
        <p:xfrm>
          <a:off x="1842729" y="4184073"/>
          <a:ext cx="3635841" cy="112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1" name="Document" r:id="rId13" imgW="1869736" imgH="593399" progId="Word.Document.8">
                  <p:embed/>
                </p:oleObj>
              </mc:Choice>
              <mc:Fallback>
                <p:oleObj name="Document" r:id="rId13" imgW="1869736" imgH="593399" progId="Word.Document.8">
                  <p:embed/>
                  <p:pic>
                    <p:nvPicPr>
                      <p:cNvPr id="0" name="Picture 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729" y="4184073"/>
                        <a:ext cx="3635841" cy="11256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3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636548"/>
              </p:ext>
            </p:extLst>
          </p:nvPr>
        </p:nvGraphicFramePr>
        <p:xfrm>
          <a:off x="390524" y="188610"/>
          <a:ext cx="7771033" cy="133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66" name="文档" r:id="rId3" imgW="3622546" imgH="617869" progId="Word.Document.12">
                  <p:embed/>
                </p:oleObj>
              </mc:Choice>
              <mc:Fallback>
                <p:oleObj name="文档" r:id="rId3" imgW="3622546" imgH="617869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4" y="188610"/>
                        <a:ext cx="7771033" cy="1333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099347"/>
              </p:ext>
            </p:extLst>
          </p:nvPr>
        </p:nvGraphicFramePr>
        <p:xfrm>
          <a:off x="738684" y="1038019"/>
          <a:ext cx="7098381" cy="370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67" name="文档" r:id="rId5" imgW="4077258" imgH="2118819" progId="Word.Document.12">
                  <p:embed/>
                </p:oleObj>
              </mc:Choice>
              <mc:Fallback>
                <p:oleObj name="文档" r:id="rId5" imgW="4077258" imgH="2118819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84" y="1038019"/>
                        <a:ext cx="7098381" cy="3708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6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887430"/>
              </p:ext>
            </p:extLst>
          </p:nvPr>
        </p:nvGraphicFramePr>
        <p:xfrm>
          <a:off x="2036764" y="1990398"/>
          <a:ext cx="2535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9" name="Equation" r:id="rId3" imgW="2145240" imgH="711360" progId="Equation.DSMT4">
                  <p:embed/>
                </p:oleObj>
              </mc:Choice>
              <mc:Fallback>
                <p:oleObj name="Equation" r:id="rId3" imgW="2145240" imgH="711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4" y="1990398"/>
                        <a:ext cx="2535237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971550" y="573882"/>
            <a:ext cx="5761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设 </a:t>
            </a:r>
            <a:r>
              <a:rPr lang="en-US" altLang="zh-CN" sz="2800" b="1" dirty="0" err="1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)=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)=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则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979614" y="1006079"/>
            <a:ext cx="5184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(1)  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)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)] =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;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979614" y="1491854"/>
            <a:ext cx="5184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(2)  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)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)] =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4715669" y="2151996"/>
            <a:ext cx="215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其中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0 .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1042988" y="3274219"/>
            <a:ext cx="73453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</a:rPr>
              <a:t>即： </a:t>
            </a:r>
            <a:r>
              <a:rPr lang="zh-CN" altLang="en-US" sz="2800" b="1" dirty="0">
                <a:solidFill>
                  <a:schemeClr val="accent2"/>
                </a:solidFill>
                <a:ea typeface="楷体_GB2312" charset="-122"/>
              </a:rPr>
              <a:t>有限个</a:t>
            </a:r>
            <a:r>
              <a:rPr lang="zh-CN" altLang="en-US" sz="2800" b="1" dirty="0">
                <a:ea typeface="楷体_GB2312" charset="-122"/>
              </a:rPr>
              <a:t>函数的和、差、积、商</a:t>
            </a:r>
            <a:r>
              <a:rPr lang="en-US" altLang="zh-CN" sz="2800" b="1" dirty="0">
                <a:ea typeface="楷体_GB2312" charset="-122"/>
              </a:rPr>
              <a:t>(</a:t>
            </a:r>
            <a:r>
              <a:rPr lang="zh-CN" altLang="en-US" sz="2800" b="1" dirty="0">
                <a:ea typeface="楷体_GB2312" charset="-122"/>
              </a:rPr>
              <a:t>分母极限不为零</a:t>
            </a:r>
            <a:r>
              <a:rPr lang="en-US" altLang="zh-CN" sz="2800" b="1" dirty="0">
                <a:ea typeface="楷体_GB2312" charset="-122"/>
              </a:rPr>
              <a:t>)</a:t>
            </a:r>
            <a:r>
              <a:rPr lang="zh-CN" altLang="en-US" sz="2800" b="1" dirty="0">
                <a:ea typeface="楷体_GB2312" charset="-122"/>
              </a:rPr>
              <a:t>的极限等于极限的和、差、积、商</a:t>
            </a:r>
            <a:r>
              <a:rPr lang="en-US" altLang="zh-CN" sz="2800" b="1" dirty="0">
                <a:ea typeface="楷体_GB2312" charset="-122"/>
              </a:rPr>
              <a:t>.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1042989" y="2842022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楷体_GB2312" charset="-122"/>
              </a:rPr>
              <a:t>注</a:t>
            </a:r>
            <a:r>
              <a:rPr lang="en-US" altLang="zh-CN" sz="2800" b="1" dirty="0">
                <a:solidFill>
                  <a:srgbClr val="FF0000"/>
                </a:solidFill>
                <a:ea typeface="楷体_GB2312" charset="-122"/>
              </a:rPr>
              <a:t>: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定理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的结论可以推广到 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有限个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函数情形</a:t>
            </a:r>
            <a:r>
              <a:rPr lang="en-US" altLang="zh-CN" sz="2800" b="1" dirty="0">
                <a:ea typeface="楷体_GB2312" charset="-122"/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185555" y="160304"/>
            <a:ext cx="389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方法三、利用有理运算法则</a:t>
            </a:r>
            <a:endParaRPr lang="zh-CN" altLang="zh-CN" sz="2400" kern="1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874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1" grpId="0" autoUpdateAnimBg="0"/>
      <p:bldP spid="62482" grpId="0"/>
      <p:bldP spid="62483" grpId="0"/>
      <p:bldP spid="62484" grpId="0" autoUpdateAnimBg="0"/>
      <p:bldP spid="62492" grpId="0" autoUpdateAnimBg="0"/>
      <p:bldP spid="62493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675941"/>
              </p:ext>
            </p:extLst>
          </p:nvPr>
        </p:nvGraphicFramePr>
        <p:xfrm>
          <a:off x="1050132" y="306387"/>
          <a:ext cx="6915150" cy="294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30" name="Document" r:id="rId3" imgW="3294142" imgH="1398032" progId="Word.Document.8">
                  <p:embed/>
                </p:oleObj>
              </mc:Choice>
              <mc:Fallback>
                <p:oleObj name="Document" r:id="rId3" imgW="3294142" imgH="1398032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132" y="306387"/>
                        <a:ext cx="6915150" cy="2943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67808"/>
              </p:ext>
            </p:extLst>
          </p:nvPr>
        </p:nvGraphicFramePr>
        <p:xfrm>
          <a:off x="972478" y="2284740"/>
          <a:ext cx="6985660" cy="263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31" name="Document" r:id="rId5" imgW="3172524" imgH="1195075" progId="Word.Document.8">
                  <p:embed/>
                </p:oleObj>
              </mc:Choice>
              <mc:Fallback>
                <p:oleObj name="Document" r:id="rId5" imgW="3172524" imgH="1195075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78" y="2284740"/>
                        <a:ext cx="6985660" cy="263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4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009430"/>
              </p:ext>
            </p:extLst>
          </p:nvPr>
        </p:nvGraphicFramePr>
        <p:xfrm>
          <a:off x="330200" y="112713"/>
          <a:ext cx="8535859" cy="168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7" name="文档" r:id="rId3" imgW="4902598" imgH="965128" progId="Word.Document.12">
                  <p:embed/>
                </p:oleObj>
              </mc:Choice>
              <mc:Fallback>
                <p:oleObj name="文档" r:id="rId3" imgW="4902598" imgH="96512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12713"/>
                        <a:ext cx="8535859" cy="1688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98905"/>
              </p:ext>
            </p:extLst>
          </p:nvPr>
        </p:nvGraphicFramePr>
        <p:xfrm>
          <a:off x="214882" y="1702199"/>
          <a:ext cx="8680592" cy="278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38" name="文档" r:id="rId5" imgW="4796499" imgH="1530458" progId="Word.Document.12">
                  <p:embed/>
                </p:oleObj>
              </mc:Choice>
              <mc:Fallback>
                <p:oleObj name="文档" r:id="rId5" imgW="4796499" imgH="1530458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82" y="1702199"/>
                        <a:ext cx="8680592" cy="2786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8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/>
        </p:nvSpPr>
        <p:spPr bwMode="auto">
          <a:xfrm>
            <a:off x="457200" y="875110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33795" name="对象 4"/>
          <p:cNvGraphicFramePr>
            <a:graphicFrameLocks noChangeAspect="1"/>
          </p:cNvGraphicFramePr>
          <p:nvPr/>
        </p:nvGraphicFramePr>
        <p:xfrm>
          <a:off x="0" y="215151"/>
          <a:ext cx="8782050" cy="324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4" name="文档" r:id="rId4" imgW="9003183" imgH="3496236" progId="Word.Document.12">
                  <p:embed/>
                </p:oleObj>
              </mc:Choice>
              <mc:Fallback>
                <p:oleObj name="文档" r:id="rId4" imgW="9003183" imgH="3496236" progId="Word.Document.12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5151"/>
                        <a:ext cx="8782050" cy="3248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254625" y="3462848"/>
            <a:ext cx="539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ea typeface="楷体_GB2312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ea typeface="楷体_GB2312" charset="-122"/>
              </a:rPr>
              <a:t>对象</a:t>
            </a:r>
            <a:r>
              <a:rPr lang="en-US" altLang="zh-CN" sz="2800" b="1" dirty="0" smtClean="0">
                <a:solidFill>
                  <a:srgbClr val="FF0000"/>
                </a:solidFill>
                <a:ea typeface="楷体_GB2312" charset="-122"/>
              </a:rPr>
              <a:t>—</a:t>
            </a:r>
            <a:r>
              <a:rPr lang="zh-CN" altLang="en-US" sz="2800" b="1" dirty="0" smtClean="0">
                <a:solidFill>
                  <a:srgbClr val="FF0000"/>
                </a:solidFill>
                <a:ea typeface="楷体_GB2312" charset="-122"/>
              </a:rPr>
              <a:t>函数                    工具</a:t>
            </a:r>
            <a:r>
              <a:rPr lang="en-US" altLang="zh-CN" sz="2800" b="1" dirty="0" smtClean="0">
                <a:solidFill>
                  <a:srgbClr val="FF0000"/>
                </a:solidFill>
                <a:ea typeface="楷体_GB2312" charset="-122"/>
              </a:rPr>
              <a:t>—</a:t>
            </a:r>
            <a:r>
              <a:rPr lang="zh-CN" altLang="en-US" sz="2800" b="1" dirty="0" smtClean="0">
                <a:solidFill>
                  <a:srgbClr val="FF0000"/>
                </a:solidFill>
                <a:ea typeface="楷体_GB2312" charset="-122"/>
              </a:rPr>
              <a:t>极限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91925"/>
              </p:ext>
            </p:extLst>
          </p:nvPr>
        </p:nvGraphicFramePr>
        <p:xfrm>
          <a:off x="316385" y="167414"/>
          <a:ext cx="7696830" cy="110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1" name="文档" r:id="rId3" imgW="3789274" imgH="540500" progId="Word.Document.12">
                  <p:embed/>
                </p:oleObj>
              </mc:Choice>
              <mc:Fallback>
                <p:oleObj name="文档" r:id="rId3" imgW="3789274" imgH="54050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5" y="167414"/>
                        <a:ext cx="7696830" cy="1100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61669"/>
              </p:ext>
            </p:extLst>
          </p:nvPr>
        </p:nvGraphicFramePr>
        <p:xfrm>
          <a:off x="136999" y="986334"/>
          <a:ext cx="8666775" cy="278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2" name="文档" r:id="rId5" imgW="4675603" imgH="1500231" progId="Word.Document.12">
                  <p:embed/>
                </p:oleObj>
              </mc:Choice>
              <mc:Fallback>
                <p:oleObj name="文档" r:id="rId5" imgW="4675603" imgH="1500231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99" y="986334"/>
                        <a:ext cx="8666775" cy="2789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8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899029"/>
              </p:ext>
            </p:extLst>
          </p:nvPr>
        </p:nvGraphicFramePr>
        <p:xfrm>
          <a:off x="99856" y="-121789"/>
          <a:ext cx="6817476" cy="129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99" name="文档" r:id="rId3" imgW="3637342" imgH="685881" progId="Word.Document.12">
                  <p:embed/>
                </p:oleObj>
              </mc:Choice>
              <mc:Fallback>
                <p:oleObj name="文档" r:id="rId3" imgW="3637342" imgH="685881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6" y="-121789"/>
                        <a:ext cx="6817476" cy="1293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32821"/>
              </p:ext>
            </p:extLst>
          </p:nvPr>
        </p:nvGraphicFramePr>
        <p:xfrm>
          <a:off x="52024" y="794780"/>
          <a:ext cx="8826499" cy="204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0" name="文档" r:id="rId5" imgW="5287300" imgH="1221704" progId="Word.Document.12">
                  <p:embed/>
                </p:oleObj>
              </mc:Choice>
              <mc:Fallback>
                <p:oleObj name="文档" r:id="rId5" imgW="5287300" imgH="1221704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4" y="794780"/>
                        <a:ext cx="8826499" cy="2046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939443"/>
              </p:ext>
            </p:extLst>
          </p:nvPr>
        </p:nvGraphicFramePr>
        <p:xfrm>
          <a:off x="400546" y="2485746"/>
          <a:ext cx="8265477" cy="242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1" name="文档" r:id="rId7" imgW="5287300" imgH="1584436" progId="Word.Document.12">
                  <p:embed/>
                </p:oleObj>
              </mc:Choice>
              <mc:Fallback>
                <p:oleObj name="文档" r:id="rId7" imgW="5287300" imgH="1584436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46" y="2485746"/>
                        <a:ext cx="8265477" cy="2421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9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570789"/>
              </p:ext>
            </p:extLst>
          </p:nvPr>
        </p:nvGraphicFramePr>
        <p:xfrm>
          <a:off x="964086" y="1050014"/>
          <a:ext cx="556235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0" name="公式" r:id="rId4" imgW="4912560" imgH="2336760" progId="Equation.3">
                  <p:embed/>
                </p:oleObj>
              </mc:Choice>
              <mc:Fallback>
                <p:oleObj name="公式" r:id="rId4" imgW="4912560" imgH="23367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86" y="1050014"/>
                        <a:ext cx="5562357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4688"/>
              </p:ext>
            </p:extLst>
          </p:nvPr>
        </p:nvGraphicFramePr>
        <p:xfrm>
          <a:off x="2177311" y="2977173"/>
          <a:ext cx="2841419" cy="74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1" name="公式" r:id="rId6" imgW="2462760" imgH="711360" progId="Equation.3">
                  <p:embed/>
                </p:oleObj>
              </mc:Choice>
              <mc:Fallback>
                <p:oleObj name="公式" r:id="rId6" imgW="2462760" imgH="7113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11" y="2977173"/>
                        <a:ext cx="2841419" cy="746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03065" y="341420"/>
            <a:ext cx="3587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方法四、利用洛必达法则</a:t>
            </a:r>
            <a:endParaRPr lang="zh-CN" altLang="zh-CN" sz="2400" kern="1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115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39772"/>
              </p:ext>
            </p:extLst>
          </p:nvPr>
        </p:nvGraphicFramePr>
        <p:xfrm>
          <a:off x="1447800" y="114301"/>
          <a:ext cx="5190325" cy="268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30" name="Equation" r:id="rId3" imgW="4874400" imgH="2692440" progId="Equation.3">
                  <p:embed/>
                </p:oleObj>
              </mc:Choice>
              <mc:Fallback>
                <p:oleObj name="Equation" r:id="rId3" imgW="4874400" imgH="26924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1"/>
                        <a:ext cx="5190325" cy="2689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80729"/>
              </p:ext>
            </p:extLst>
          </p:nvPr>
        </p:nvGraphicFramePr>
        <p:xfrm>
          <a:off x="1828802" y="2857500"/>
          <a:ext cx="4243932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31" name="Equation" r:id="rId5" imgW="3706560" imgH="343080" progId="Equation.DSMT4">
                  <p:embed/>
                </p:oleObj>
              </mc:Choice>
              <mc:Fallback>
                <p:oleObj name="Equation" r:id="rId5" imgW="3706560" imgH="343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2" y="2857500"/>
                        <a:ext cx="4243932" cy="339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059894"/>
              </p:ext>
            </p:extLst>
          </p:nvPr>
        </p:nvGraphicFramePr>
        <p:xfrm>
          <a:off x="2971801" y="3143250"/>
          <a:ext cx="2242373" cy="61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32" name="Equation" r:id="rId7" imgW="1511300" imgH="431800" progId="Equation.3">
                  <p:embed/>
                </p:oleObj>
              </mc:Choice>
              <mc:Fallback>
                <p:oleObj name="Equation" r:id="rId7" imgW="1511300" imgH="431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143250"/>
                        <a:ext cx="2242373" cy="610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479624"/>
              </p:ext>
            </p:extLst>
          </p:nvPr>
        </p:nvGraphicFramePr>
        <p:xfrm>
          <a:off x="1752600" y="3714750"/>
          <a:ext cx="5039089" cy="68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33" name="Equation" r:id="rId9" imgW="4722120" imgH="711360" progId="Equation.3">
                  <p:embed/>
                </p:oleObj>
              </mc:Choice>
              <mc:Fallback>
                <p:oleObj name="Equation" r:id="rId9" imgW="4722120" imgH="71136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14750"/>
                        <a:ext cx="5039089" cy="683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066800" y="28003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ea typeface="黑体" pitchFamily="49" charset="-122"/>
              </a:rPr>
              <a:t>★</a:t>
            </a:r>
            <a:endParaRPr lang="en-US" altLang="zh-CN" sz="2800" b="1">
              <a:solidFill>
                <a:schemeClr val="accent2"/>
              </a:solidFill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066800" y="36004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ea typeface="黑体" pitchFamily="49" charset="-122"/>
              </a:rPr>
              <a:t>★</a:t>
            </a:r>
            <a:endParaRPr lang="en-US" altLang="zh-CN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utoUpdateAnimBg="0"/>
      <p:bldP spid="38922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51385"/>
              </p:ext>
            </p:extLst>
          </p:nvPr>
        </p:nvGraphicFramePr>
        <p:xfrm>
          <a:off x="419100" y="269875"/>
          <a:ext cx="79375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1" name="文档" r:id="rId3" imgW="5287300" imgH="617149" progId="Word.Document.12">
                  <p:embed/>
                </p:oleObj>
              </mc:Choice>
              <mc:Fallback>
                <p:oleObj name="文档" r:id="rId3" imgW="5287300" imgH="61714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69875"/>
                        <a:ext cx="79375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73288"/>
              </p:ext>
            </p:extLst>
          </p:nvPr>
        </p:nvGraphicFramePr>
        <p:xfrm>
          <a:off x="239713" y="1236663"/>
          <a:ext cx="79375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2" name="文档" r:id="rId5" imgW="5287300" imgH="1246174" progId="Word.Document.12">
                  <p:embed/>
                </p:oleObj>
              </mc:Choice>
              <mc:Fallback>
                <p:oleObj name="文档" r:id="rId5" imgW="5287300" imgH="124617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236663"/>
                        <a:ext cx="79375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873089"/>
              </p:ext>
            </p:extLst>
          </p:nvPr>
        </p:nvGraphicFramePr>
        <p:xfrm>
          <a:off x="1141990" y="2392652"/>
          <a:ext cx="357505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3" name="文档" r:id="rId7" imgW="2077605" imgH="796357" progId="Word.Document.12">
                  <p:embed/>
                </p:oleObj>
              </mc:Choice>
              <mc:Fallback>
                <p:oleObj name="文档" r:id="rId7" imgW="2077605" imgH="79635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990" y="2392652"/>
                        <a:ext cx="3575050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54255"/>
              </p:ext>
            </p:extLst>
          </p:nvPr>
        </p:nvGraphicFramePr>
        <p:xfrm>
          <a:off x="1170782" y="2907508"/>
          <a:ext cx="62738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4" name="文档" r:id="rId9" imgW="3880938" imgH="1035300" progId="Word.Document.12">
                  <p:embed/>
                </p:oleObj>
              </mc:Choice>
              <mc:Fallback>
                <p:oleObj name="文档" r:id="rId9" imgW="3880938" imgH="1035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782" y="2907508"/>
                        <a:ext cx="62738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219738"/>
              </p:ext>
            </p:extLst>
          </p:nvPr>
        </p:nvGraphicFramePr>
        <p:xfrm>
          <a:off x="1144804" y="3932238"/>
          <a:ext cx="428783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5" name="文档" r:id="rId11" imgW="2786379" imgH="657093" progId="Word.Document.12">
                  <p:embed/>
                </p:oleObj>
              </mc:Choice>
              <mc:Fallback>
                <p:oleObj name="文档" r:id="rId11" imgW="2786379" imgH="65709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804" y="3932238"/>
                        <a:ext cx="4287838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7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521722"/>
              </p:ext>
            </p:extLst>
          </p:nvPr>
        </p:nvGraphicFramePr>
        <p:xfrm>
          <a:off x="187325" y="96838"/>
          <a:ext cx="6018213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55" name="文档" r:id="rId3" imgW="3231348" imgH="726545" progId="Word.Document.12">
                  <p:embed/>
                </p:oleObj>
              </mc:Choice>
              <mc:Fallback>
                <p:oleObj name="文档" r:id="rId3" imgW="3231348" imgH="7265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96838"/>
                        <a:ext cx="6018213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47631"/>
              </p:ext>
            </p:extLst>
          </p:nvPr>
        </p:nvGraphicFramePr>
        <p:xfrm>
          <a:off x="432247" y="920433"/>
          <a:ext cx="18653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56" name="文档" r:id="rId5" imgW="1092393" imgH="478246" progId="Word.Document.12">
                  <p:embed/>
                </p:oleObj>
              </mc:Choice>
              <mc:Fallback>
                <p:oleObj name="文档" r:id="rId5" imgW="1092393" imgH="47824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47" y="920433"/>
                        <a:ext cx="1865313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603430"/>
              </p:ext>
            </p:extLst>
          </p:nvPr>
        </p:nvGraphicFramePr>
        <p:xfrm>
          <a:off x="958850" y="1611313"/>
          <a:ext cx="7945438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57" name="文档" r:id="rId7" imgW="4627605" imgH="761811" progId="Word.Document.12">
                  <p:embed/>
                </p:oleObj>
              </mc:Choice>
              <mc:Fallback>
                <p:oleObj name="文档" r:id="rId7" imgW="4627605" imgH="76181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611313"/>
                        <a:ext cx="7945438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07462"/>
              </p:ext>
            </p:extLst>
          </p:nvPr>
        </p:nvGraphicFramePr>
        <p:xfrm>
          <a:off x="1349375" y="3530600"/>
          <a:ext cx="3021013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58" name="文档" r:id="rId9" imgW="1660784" imgH="961529" progId="Word.Document.12">
                  <p:embed/>
                </p:oleObj>
              </mc:Choice>
              <mc:Fallback>
                <p:oleObj name="文档" r:id="rId9" imgW="1660784" imgH="96152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3530600"/>
                        <a:ext cx="3021013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077567"/>
              </p:ext>
            </p:extLst>
          </p:nvPr>
        </p:nvGraphicFramePr>
        <p:xfrm>
          <a:off x="1323253" y="2596717"/>
          <a:ext cx="3748087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59" name="文档" r:id="rId11" imgW="2073274" imgH="761451" progId="Word.Document.12">
                  <p:embed/>
                </p:oleObj>
              </mc:Choice>
              <mc:Fallback>
                <p:oleObj name="文档" r:id="rId11" imgW="2073274" imgH="76145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253" y="2596717"/>
                        <a:ext cx="3748087" cy="131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1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48887"/>
              </p:ext>
            </p:extLst>
          </p:nvPr>
        </p:nvGraphicFramePr>
        <p:xfrm>
          <a:off x="512619" y="339355"/>
          <a:ext cx="7478279" cy="557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9" name="文档" r:id="rId3" imgW="3724676" imgH="2772674" progId="Word.Document.12">
                  <p:embed/>
                </p:oleObj>
              </mc:Choice>
              <mc:Fallback>
                <p:oleObj name="文档" r:id="rId3" imgW="3724676" imgH="277267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19" y="339355"/>
                        <a:ext cx="7478279" cy="5579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34537" y="83154"/>
            <a:ext cx="327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方法五、利用泰勒公式</a:t>
            </a:r>
            <a:endParaRPr lang="zh-CN" altLang="zh-CN" sz="2400" kern="1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542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091998"/>
              </p:ext>
            </p:extLst>
          </p:nvPr>
        </p:nvGraphicFramePr>
        <p:xfrm>
          <a:off x="688975" y="-149225"/>
          <a:ext cx="73755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82" name="Document" r:id="rId3" imgW="3499845" imgH="594119" progId="Word.Document.8">
                  <p:embed/>
                </p:oleObj>
              </mc:Choice>
              <mc:Fallback>
                <p:oleObj name="Document" r:id="rId3" imgW="3499845" imgH="594119" progId="Word.Document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-149225"/>
                        <a:ext cx="7375525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73649"/>
              </p:ext>
            </p:extLst>
          </p:nvPr>
        </p:nvGraphicFramePr>
        <p:xfrm>
          <a:off x="558007" y="887017"/>
          <a:ext cx="6550025" cy="134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83" name="Document" r:id="rId5" imgW="3808040" imgH="820467" progId="Word.Document.8">
                  <p:embed/>
                </p:oleObj>
              </mc:Choice>
              <mc:Fallback>
                <p:oleObj name="Document" r:id="rId5" imgW="3808040" imgH="820467" progId="Word.Document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7" y="887017"/>
                        <a:ext cx="6550025" cy="1348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36299"/>
              </p:ext>
            </p:extLst>
          </p:nvPr>
        </p:nvGraphicFramePr>
        <p:xfrm>
          <a:off x="301914" y="2535274"/>
          <a:ext cx="7264399" cy="129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84" name="Document" r:id="rId7" imgW="4159901" imgH="792038" progId="Word.Document.8">
                  <p:embed/>
                </p:oleObj>
              </mc:Choice>
              <mc:Fallback>
                <p:oleObj name="Document" r:id="rId7" imgW="4159901" imgH="792038" progId="Word.Documen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14" y="2535274"/>
                        <a:ext cx="7264399" cy="1296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30968"/>
              </p:ext>
            </p:extLst>
          </p:nvPr>
        </p:nvGraphicFramePr>
        <p:xfrm>
          <a:off x="978694" y="1804988"/>
          <a:ext cx="5707855" cy="102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85" name="Document" r:id="rId9" imgW="3135714" imgH="644138" progId="Word.Document.8">
                  <p:embed/>
                </p:oleObj>
              </mc:Choice>
              <mc:Fallback>
                <p:oleObj name="Document" r:id="rId9" imgW="3135714" imgH="644138" progId="Word.Document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94" y="1804988"/>
                        <a:ext cx="5707855" cy="1026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3474"/>
              </p:ext>
            </p:extLst>
          </p:nvPr>
        </p:nvGraphicFramePr>
        <p:xfrm>
          <a:off x="621722" y="3570360"/>
          <a:ext cx="6021532" cy="105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86" name="Document" r:id="rId11" imgW="2997496" imgH="594119" progId="Word.Document.8">
                  <p:embed/>
                </p:oleObj>
              </mc:Choice>
              <mc:Fallback>
                <p:oleObj name="Document" r:id="rId11" imgW="2997496" imgH="594119" progId="Word.Documen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722" y="3570360"/>
                        <a:ext cx="6021532" cy="1059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7518"/>
              </p:ext>
            </p:extLst>
          </p:nvPr>
        </p:nvGraphicFramePr>
        <p:xfrm>
          <a:off x="193243" y="72592"/>
          <a:ext cx="7590060" cy="104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05" name="文档" r:id="rId3" imgW="4167479" imgH="572887" progId="Word.Document.12">
                  <p:embed/>
                </p:oleObj>
              </mc:Choice>
              <mc:Fallback>
                <p:oleObj name="文档" r:id="rId3" imgW="4167479" imgH="57288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43" y="72592"/>
                        <a:ext cx="7590060" cy="1049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63758"/>
              </p:ext>
            </p:extLst>
          </p:nvPr>
        </p:nvGraphicFramePr>
        <p:xfrm>
          <a:off x="415924" y="865476"/>
          <a:ext cx="8519988" cy="302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06" name="文档" r:id="rId5" imgW="5287300" imgH="1870160" progId="Word.Document.12">
                  <p:embed/>
                </p:oleObj>
              </mc:Choice>
              <mc:Fallback>
                <p:oleObj name="文档" r:id="rId5" imgW="5287300" imgH="18701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4" y="865476"/>
                        <a:ext cx="8519988" cy="3020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39517"/>
              </p:ext>
            </p:extLst>
          </p:nvPr>
        </p:nvGraphicFramePr>
        <p:xfrm>
          <a:off x="433646" y="867874"/>
          <a:ext cx="6171189" cy="167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44" name="Document" r:id="rId3" imgW="2950942" imgH="799955" progId="Word.Document.8">
                  <p:embed/>
                </p:oleObj>
              </mc:Choice>
              <mc:Fallback>
                <p:oleObj name="Document" r:id="rId3" imgW="2950942" imgH="799955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46" y="867874"/>
                        <a:ext cx="6171189" cy="1674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0525"/>
              </p:ext>
            </p:extLst>
          </p:nvPr>
        </p:nvGraphicFramePr>
        <p:xfrm>
          <a:off x="516775" y="2434829"/>
          <a:ext cx="6036425" cy="124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45" name="Document" r:id="rId5" imgW="2784936" imgH="606354" progId="Word.Document.8">
                  <p:embed/>
                </p:oleObj>
              </mc:Choice>
              <mc:Fallback>
                <p:oleObj name="Document" r:id="rId5" imgW="2784936" imgH="606354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75" y="2434829"/>
                        <a:ext cx="6036425" cy="1241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33646" y="467764"/>
            <a:ext cx="327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方法六、利用夹逼准则</a:t>
            </a:r>
            <a:endParaRPr lang="zh-CN" altLang="zh-CN" sz="2400" kern="1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774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FF0000"/>
                </a:solidFill>
              </a:rPr>
              <a:t>主要考试题型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4" y="1006078"/>
            <a:ext cx="8423275" cy="131802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楷体_GB2312" charset="-122"/>
              </a:rPr>
              <a:t>一、求极限（函数及数列的极限）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楷体_GB2312" charset="-122"/>
              </a:rPr>
              <a:t>二、极限的反问题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楷体_GB2312" charset="-122"/>
              </a:rPr>
              <a:t>       </a:t>
            </a:r>
            <a:r>
              <a:rPr lang="zh-CN" altLang="en-US" sz="2800" b="1" dirty="0" smtClean="0">
                <a:ea typeface="楷体_GB2312" charset="-122"/>
              </a:rPr>
              <a:t>已知极限，求待定的参数、函数、新的极限等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楷体_GB2312" charset="-122"/>
              </a:rPr>
              <a:t>三、无穷小阶的比较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楷体_GB2312" charset="-122"/>
              </a:rPr>
              <a:t>四、函数间断点类型的判定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endParaRPr lang="en-US" altLang="zh-CN" sz="2800" b="1" dirty="0" smtClean="0"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6587"/>
              </p:ext>
            </p:extLst>
          </p:nvPr>
        </p:nvGraphicFramePr>
        <p:xfrm>
          <a:off x="0" y="0"/>
          <a:ext cx="742791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2" name="文档" r:id="rId3" imgW="3825001" imgH="594119" progId="Word.Document.12">
                  <p:embed/>
                </p:oleObj>
              </mc:Choice>
              <mc:Fallback>
                <p:oleObj name="文档" r:id="rId3" imgW="3825001" imgH="594119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427913" cy="115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027653"/>
              </p:ext>
            </p:extLst>
          </p:nvPr>
        </p:nvGraphicFramePr>
        <p:xfrm>
          <a:off x="151245" y="806954"/>
          <a:ext cx="8525319" cy="1900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3" name="文档" r:id="rId5" imgW="4901516" imgH="1091437" progId="Word.Document.12">
                  <p:embed/>
                </p:oleObj>
              </mc:Choice>
              <mc:Fallback>
                <p:oleObj name="文档" r:id="rId5" imgW="4901516" imgH="1091437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45" y="806954"/>
                        <a:ext cx="8525319" cy="1900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42120"/>
              </p:ext>
            </p:extLst>
          </p:nvPr>
        </p:nvGraphicFramePr>
        <p:xfrm>
          <a:off x="-155720" y="2050832"/>
          <a:ext cx="9031909" cy="157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4" name="文档" r:id="rId7" imgW="5406391" imgH="944616" progId="Word.Document.12">
                  <p:embed/>
                </p:oleObj>
              </mc:Choice>
              <mc:Fallback>
                <p:oleObj name="文档" r:id="rId7" imgW="5406391" imgH="944616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5720" y="2050832"/>
                        <a:ext cx="9031909" cy="157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7340"/>
              </p:ext>
            </p:extLst>
          </p:nvPr>
        </p:nvGraphicFramePr>
        <p:xfrm>
          <a:off x="52243" y="3247447"/>
          <a:ext cx="8951168" cy="156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5" name="文档" r:id="rId9" imgW="5494781" imgH="962525" progId="Word.Document.12">
                  <p:embed/>
                </p:oleObj>
              </mc:Choice>
              <mc:Fallback>
                <p:oleObj name="文档" r:id="rId9" imgW="5494781" imgH="962525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3" y="3247447"/>
                        <a:ext cx="8951168" cy="1567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483494"/>
              </p:ext>
            </p:extLst>
          </p:nvPr>
        </p:nvGraphicFramePr>
        <p:xfrm>
          <a:off x="0" y="743744"/>
          <a:ext cx="95488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57" name="Document" r:id="rId4" imgW="4367408" imgH="512432" progId="Word.Document.8">
                  <p:embed/>
                </p:oleObj>
              </mc:Choice>
              <mc:Fallback>
                <p:oleObj name="Document" r:id="rId4" imgW="4367408" imgH="512432" progId="Word.Documen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3744"/>
                        <a:ext cx="9548813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68759"/>
              </p:ext>
            </p:extLst>
          </p:nvPr>
        </p:nvGraphicFramePr>
        <p:xfrm>
          <a:off x="293688" y="1538432"/>
          <a:ext cx="8386762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58" name="Document" r:id="rId6" imgW="3326621" imgH="582244" progId="Word.Document.8">
                  <p:embed/>
                </p:oleObj>
              </mc:Choice>
              <mc:Fallback>
                <p:oleObj name="Document" r:id="rId6" imgW="3326621" imgH="582244" progId="Word.Documen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538432"/>
                        <a:ext cx="8386762" cy="146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85473"/>
              </p:ext>
            </p:extLst>
          </p:nvPr>
        </p:nvGraphicFramePr>
        <p:xfrm>
          <a:off x="169069" y="2424907"/>
          <a:ext cx="84010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59" name="Document" r:id="rId8" imgW="3326621" imgH="316671" progId="Word.Document.8">
                  <p:embed/>
                </p:oleObj>
              </mc:Choice>
              <mc:Fallback>
                <p:oleObj name="Document" r:id="rId8" imgW="3326621" imgH="316671" progId="Word.Documen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9" y="2424907"/>
                        <a:ext cx="84010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24266" y="467764"/>
            <a:ext cx="389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方法七、利用单调有界原理</a:t>
            </a:r>
            <a:endParaRPr lang="zh-CN" altLang="zh-CN" sz="2400" kern="100" dirty="0"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665" y="3820564"/>
            <a:ext cx="389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方法八、利用定积分的定义</a:t>
            </a:r>
            <a:endParaRPr lang="zh-CN" altLang="zh-CN" sz="2400" kern="100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997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02158"/>
              </p:ext>
            </p:extLst>
          </p:nvPr>
        </p:nvGraphicFramePr>
        <p:xfrm>
          <a:off x="126999" y="735013"/>
          <a:ext cx="8888091" cy="121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0" name="文档" r:id="rId3" imgW="4982353" imgH="676885" progId="Word.Document.12">
                  <p:embed/>
                </p:oleObj>
              </mc:Choice>
              <mc:Fallback>
                <p:oleObj name="文档" r:id="rId3" imgW="4982353" imgH="67688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9" y="735013"/>
                        <a:ext cx="8888091" cy="1211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69578" y="211920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三、无穷小量阶的比较</a:t>
            </a:r>
            <a:endParaRPr lang="zh-CN" altLang="en-US" sz="28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45393"/>
              </p:ext>
            </p:extLst>
          </p:nvPr>
        </p:nvGraphicFramePr>
        <p:xfrm>
          <a:off x="281609" y="1693574"/>
          <a:ext cx="7958783" cy="324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1" name="文档" r:id="rId5" imgW="4569142" imgH="1855047" progId="Word.Document.12">
                  <p:embed/>
                </p:oleObj>
              </mc:Choice>
              <mc:Fallback>
                <p:oleObj name="文档" r:id="rId5" imgW="4569142" imgH="1855047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09" y="1693574"/>
                        <a:ext cx="7958783" cy="3245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7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309846"/>
              </p:ext>
            </p:extLst>
          </p:nvPr>
        </p:nvGraphicFramePr>
        <p:xfrm>
          <a:off x="218498" y="160626"/>
          <a:ext cx="8940466" cy="191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2" name="文档" r:id="rId3" imgW="5287300" imgH="1188237" progId="Word.Document.12">
                  <p:embed/>
                </p:oleObj>
              </mc:Choice>
              <mc:Fallback>
                <p:oleObj name="文档" r:id="rId3" imgW="5287300" imgH="1188237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98" y="160626"/>
                        <a:ext cx="8940466" cy="1917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808918"/>
              </p:ext>
            </p:extLst>
          </p:nvPr>
        </p:nvGraphicFramePr>
        <p:xfrm>
          <a:off x="260638" y="2004725"/>
          <a:ext cx="8673055" cy="21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3" name="文档" r:id="rId5" imgW="4546407" imgH="1188237" progId="Word.Document.12">
                  <p:embed/>
                </p:oleObj>
              </mc:Choice>
              <mc:Fallback>
                <p:oleObj name="文档" r:id="rId5" imgW="4546407" imgH="1188237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38" y="2004725"/>
                        <a:ext cx="8673055" cy="21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9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93599"/>
              </p:ext>
            </p:extLst>
          </p:nvPr>
        </p:nvGraphicFramePr>
        <p:xfrm>
          <a:off x="348457" y="228601"/>
          <a:ext cx="8676678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44" name="文档" r:id="rId4" imgW="5287300" imgH="1387237" progId="Word.Document.12">
                  <p:embed/>
                </p:oleObj>
              </mc:Choice>
              <mc:Fallback>
                <p:oleObj name="文档" r:id="rId4" imgW="5287300" imgH="138723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7" y="228601"/>
                        <a:ext cx="8676678" cy="2271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46015"/>
              </p:ext>
            </p:extLst>
          </p:nvPr>
        </p:nvGraphicFramePr>
        <p:xfrm>
          <a:off x="1244888" y="2119982"/>
          <a:ext cx="6451311" cy="302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45" name="文档" r:id="rId6" imgW="3637342" imgH="1696351" progId="Word.Document.12">
                  <p:embed/>
                </p:oleObj>
              </mc:Choice>
              <mc:Fallback>
                <p:oleObj name="文档" r:id="rId6" imgW="3637342" imgH="1696351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888" y="2119982"/>
                        <a:ext cx="6451311" cy="3023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4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1920"/>
              </p:ext>
            </p:extLst>
          </p:nvPr>
        </p:nvGraphicFramePr>
        <p:xfrm>
          <a:off x="0" y="158605"/>
          <a:ext cx="9009940" cy="112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7" name="文档" r:id="rId3" imgW="5644115" imgH="709191" progId="Word.Document.12">
                  <p:embed/>
                </p:oleObj>
              </mc:Choice>
              <mc:Fallback>
                <p:oleObj name="文档" r:id="rId3" imgW="5644115" imgH="70919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605"/>
                        <a:ext cx="9009940" cy="1120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41986"/>
              </p:ext>
            </p:extLst>
          </p:nvPr>
        </p:nvGraphicFramePr>
        <p:xfrm>
          <a:off x="915410" y="553975"/>
          <a:ext cx="6877772" cy="45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8" name="文档" r:id="rId5" imgW="4269970" imgH="2841046" progId="Word.Document.12">
                  <p:embed/>
                </p:oleObj>
              </mc:Choice>
              <mc:Fallback>
                <p:oleObj name="文档" r:id="rId5" imgW="4269970" imgH="2841046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410" y="553975"/>
                        <a:ext cx="6877772" cy="45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23" y="0"/>
            <a:ext cx="8229600" cy="857250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FF0000"/>
                </a:solidFill>
              </a:rPr>
              <a:t>预备知识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896" y="680496"/>
            <a:ext cx="8423275" cy="398848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楷体_GB2312" charset="-122"/>
              </a:rPr>
              <a:t>一、集合论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楷体_GB2312" charset="-122"/>
              </a:rPr>
              <a:t>二、三角公式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ea typeface="楷体_GB2312" charset="-122"/>
              </a:rPr>
              <a:t>       </a:t>
            </a:r>
            <a:r>
              <a:rPr lang="zh-CN" altLang="en-US" sz="2800" b="1" dirty="0" smtClean="0">
                <a:ea typeface="楷体_GB2312" charset="-122"/>
              </a:rPr>
              <a:t>积化和差、和差化积、倍角公式、半角公式、诱导公式等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楷体_GB2312" charset="-122"/>
              </a:rPr>
              <a:t>三、重要的不等式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b="1" dirty="0" smtClean="0">
                <a:ea typeface="楷体_GB2312" charset="-122"/>
              </a:rPr>
              <a:t>四、极坐标</a:t>
            </a:r>
            <a:endParaRPr lang="en-US" altLang="zh-CN" sz="2800" b="1" dirty="0" smtClean="0">
              <a:ea typeface="楷体_GB231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>
                <a:ea typeface="楷体_GB2312" charset="-122"/>
              </a:rPr>
              <a:t> </a:t>
            </a:r>
            <a:r>
              <a:rPr lang="en-US" altLang="zh-CN" sz="2800" b="1" dirty="0" smtClean="0">
                <a:ea typeface="楷体_GB2312" charset="-122"/>
              </a:rPr>
              <a:t>       </a:t>
            </a:r>
            <a:r>
              <a:rPr lang="zh-CN" altLang="en-US" sz="2800" b="1" dirty="0" smtClean="0">
                <a:ea typeface="楷体_GB2312" charset="-122"/>
              </a:rPr>
              <a:t>常见曲线</a:t>
            </a:r>
            <a:r>
              <a:rPr lang="en-US" altLang="zh-CN" sz="2800" b="1" dirty="0" smtClean="0">
                <a:ea typeface="楷体_GB2312" charset="-122"/>
              </a:rPr>
              <a:t>-</a:t>
            </a:r>
            <a:r>
              <a:rPr lang="zh-CN" altLang="en-US" sz="2800" b="1" dirty="0">
                <a:ea typeface="楷体_GB2312" charset="-122"/>
              </a:rPr>
              <a:t>直线、圆</a:t>
            </a:r>
            <a:r>
              <a:rPr lang="zh-CN" altLang="en-US" sz="2800" b="1" dirty="0" smtClean="0">
                <a:ea typeface="楷体_GB2312" charset="-122"/>
              </a:rPr>
              <a:t>、形心线、螺线、双纽线、三叶玫瑰线</a:t>
            </a:r>
            <a:endParaRPr lang="en-US" altLang="zh-CN" sz="2800" b="1" dirty="0" smtClean="0">
              <a:ea typeface="楷体_GB231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7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490" y="484476"/>
            <a:ext cx="9095510" cy="4399360"/>
          </a:xfrm>
          <a:noFill/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1. 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理解函数的概念，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掌握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函数的表示方法，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会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建立简单应用问题的函数关系。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2.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了解函数的奇偶性、单调性、周期性和有界性。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3. 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理解复合函数及分段函数的概念，了解反函数及隐函数的概念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4.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掌握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基本初等函数的性质及其图形，了解初等函数的概念。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5. 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理解极限的概念，理解函数左、右极限的概念以及极限存在与左、右极限之</a:t>
            </a:r>
            <a:endParaRPr lang="en-US" altLang="zh-CN" sz="2000" b="1" dirty="0" smtClean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间的关系。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6.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掌握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极限的性质及四则运算法则</a:t>
            </a:r>
            <a:r>
              <a:rPr lang="zh-CN" altLang="en-US" sz="2000" b="1" dirty="0" smtClean="0">
                <a:latin typeface="楷体_GB2312" charset="-122"/>
                <a:ea typeface="楷体_GB2312" charset="-122"/>
                <a:cs typeface="Times New Roman" pitchFamily="18" charset="0"/>
              </a:rPr>
              <a:t>。</a:t>
            </a:r>
            <a:endParaRPr lang="en-US" altLang="zh-CN" sz="2000" b="1" dirty="0" smtClean="0">
              <a:latin typeface="楷体_GB2312" charset="-122"/>
              <a:ea typeface="楷体_GB2312" charset="-122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7.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掌握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极限存在的两个准则，并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会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利用它们求极限，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掌握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利用两个重要极限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求 </a:t>
            </a:r>
            <a:endParaRPr lang="en-US" altLang="zh-CN" sz="2000" b="1" dirty="0" smtClean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极限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的方法。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8.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理解无穷小、无穷大的概念，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掌握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无穷小的比较方法，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会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用等价无穷小求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极限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9.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理解函数连续性的概念（含左连续与右连续），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会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判别函数间断点的类型。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10.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了解连续函数的性质和初等函数的连续性，理解闭区间上连续函数的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性质 </a:t>
            </a:r>
            <a:endParaRPr lang="en-US" altLang="zh-CN" sz="2000" b="1" dirty="0" smtClean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（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有界性、最大值和最小值定理、介值定理），并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会</a:t>
            </a:r>
            <a:r>
              <a:rPr lang="zh-CN" altLang="en-US" sz="20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应用这些性质</a:t>
            </a:r>
            <a:r>
              <a:rPr lang="zh-CN" altLang="en-US" sz="20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。</a:t>
            </a:r>
            <a:endParaRPr lang="zh-CN" altLang="en-US" sz="2000" b="1" dirty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8307" y="19125"/>
            <a:ext cx="259238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FF0000"/>
                </a:solidFill>
                <a:ea typeface="华文行楷" pitchFamily="2" charset="-122"/>
              </a:rPr>
              <a:t>考试要求</a:t>
            </a:r>
          </a:p>
        </p:txBody>
      </p:sp>
    </p:spTree>
    <p:extLst>
      <p:ext uri="{BB962C8B-B14F-4D97-AF65-F5344CB8AC3E}">
        <p14:creationId xmlns:p14="http://schemas.microsoft.com/office/powerpoint/2010/main" val="36077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5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333" y="1277807"/>
            <a:ext cx="7772400" cy="1102519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</a:rPr>
              <a:t>第一节 函数</a:t>
            </a:r>
          </a:p>
        </p:txBody>
      </p:sp>
    </p:spTree>
    <p:extLst>
      <p:ext uri="{BB962C8B-B14F-4D97-AF65-F5344CB8AC3E}">
        <p14:creationId xmlns:p14="http://schemas.microsoft.com/office/powerpoint/2010/main" val="957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2773363" y="3677841"/>
            <a:ext cx="3581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299" name="Arc 3"/>
          <p:cNvSpPr>
            <a:spLocks/>
          </p:cNvSpPr>
          <p:nvPr/>
        </p:nvSpPr>
        <p:spPr bwMode="auto">
          <a:xfrm rot="-2370707">
            <a:off x="4613431" y="3175220"/>
            <a:ext cx="1550408" cy="1065000"/>
          </a:xfrm>
          <a:custGeom>
            <a:avLst/>
            <a:gdLst>
              <a:gd name="T0" fmla="*/ 17044153 w 21590"/>
              <a:gd name="T1" fmla="*/ 0 h 21374"/>
              <a:gd name="T2" fmla="*/ 118132873 w 21590"/>
              <a:gd name="T3" fmla="*/ 66164724 h 21374"/>
              <a:gd name="T4" fmla="*/ 0 w 21590"/>
              <a:gd name="T5" fmla="*/ 68282806 h 21374"/>
              <a:gd name="T6" fmla="*/ 0 60000 65536"/>
              <a:gd name="T7" fmla="*/ 0 60000 65536"/>
              <a:gd name="T8" fmla="*/ 0 60000 65536"/>
              <a:gd name="T9" fmla="*/ 0 w 21590"/>
              <a:gd name="T10" fmla="*/ 0 h 21374"/>
              <a:gd name="T11" fmla="*/ 21590 w 21590"/>
              <a:gd name="T12" fmla="*/ 21374 h 21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0" h="21374" fill="none" extrusionOk="0">
                <a:moveTo>
                  <a:pt x="3115" y="-1"/>
                </a:moveTo>
                <a:cubicBezTo>
                  <a:pt x="13480" y="1510"/>
                  <a:pt x="21268" y="10240"/>
                  <a:pt x="21589" y="20711"/>
                </a:cubicBezTo>
              </a:path>
              <a:path w="21590" h="21374" stroke="0" extrusionOk="0">
                <a:moveTo>
                  <a:pt x="3115" y="-1"/>
                </a:moveTo>
                <a:cubicBezTo>
                  <a:pt x="13480" y="1510"/>
                  <a:pt x="21268" y="10240"/>
                  <a:pt x="21589" y="20711"/>
                </a:cubicBezTo>
                <a:lnTo>
                  <a:pt x="0" y="21374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300" name="Arc 4"/>
          <p:cNvSpPr>
            <a:spLocks/>
          </p:cNvSpPr>
          <p:nvPr/>
        </p:nvSpPr>
        <p:spPr bwMode="auto">
          <a:xfrm rot="-2370707">
            <a:off x="2698098" y="3176626"/>
            <a:ext cx="1698353" cy="1136853"/>
          </a:xfrm>
          <a:custGeom>
            <a:avLst/>
            <a:gdLst>
              <a:gd name="T0" fmla="*/ 19015930 w 21590"/>
              <a:gd name="T1" fmla="*/ 0 h 21350"/>
              <a:gd name="T2" fmla="*/ 125283625 w 21590"/>
              <a:gd name="T3" fmla="*/ 61788027 h 21350"/>
              <a:gd name="T4" fmla="*/ 0 w 21590"/>
              <a:gd name="T5" fmla="*/ 63768275 h 21350"/>
              <a:gd name="T6" fmla="*/ 0 60000 65536"/>
              <a:gd name="T7" fmla="*/ 0 60000 65536"/>
              <a:gd name="T8" fmla="*/ 0 60000 65536"/>
              <a:gd name="T9" fmla="*/ 0 w 21590"/>
              <a:gd name="T10" fmla="*/ 0 h 21350"/>
              <a:gd name="T11" fmla="*/ 21590 w 21590"/>
              <a:gd name="T12" fmla="*/ 21350 h 21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0" h="21350" fill="none" extrusionOk="0">
                <a:moveTo>
                  <a:pt x="3276" y="0"/>
                </a:moveTo>
                <a:cubicBezTo>
                  <a:pt x="13569" y="1579"/>
                  <a:pt x="21270" y="10278"/>
                  <a:pt x="21589" y="20687"/>
                </a:cubicBezTo>
              </a:path>
              <a:path w="21590" h="21350" stroke="0" extrusionOk="0">
                <a:moveTo>
                  <a:pt x="3276" y="0"/>
                </a:moveTo>
                <a:cubicBezTo>
                  <a:pt x="13569" y="1579"/>
                  <a:pt x="21270" y="10278"/>
                  <a:pt x="21589" y="20687"/>
                </a:cubicBezTo>
                <a:lnTo>
                  <a:pt x="0" y="2135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1554164" y="3677842"/>
            <a:ext cx="6199187" cy="11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4572000" y="3614738"/>
            <a:ext cx="1588" cy="57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311" name="Oval 15"/>
          <p:cNvSpPr>
            <a:spLocks noChangeArrowheads="1"/>
          </p:cNvSpPr>
          <p:nvPr/>
        </p:nvSpPr>
        <p:spPr bwMode="auto">
          <a:xfrm>
            <a:off x="2727325" y="3636169"/>
            <a:ext cx="77788" cy="571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312" name="Oval 16"/>
          <p:cNvSpPr>
            <a:spLocks noChangeArrowheads="1"/>
          </p:cNvSpPr>
          <p:nvPr/>
        </p:nvSpPr>
        <p:spPr bwMode="auto">
          <a:xfrm>
            <a:off x="6299200" y="3632597"/>
            <a:ext cx="77788" cy="571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325438" y="478631"/>
            <a:ext cx="1944688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B050"/>
                </a:solidFill>
              </a:rPr>
              <a:t> </a:t>
            </a:r>
            <a:r>
              <a:rPr lang="zh-CN" altLang="en-US" dirty="0">
                <a:solidFill>
                  <a:srgbClr val="00B050"/>
                </a:solidFill>
                <a:ea typeface="楷体_GB2312" charset="-122"/>
              </a:rPr>
              <a:t>邻域</a:t>
            </a:r>
          </a:p>
        </p:txBody>
      </p:sp>
      <p:sp>
        <p:nvSpPr>
          <p:cNvPr id="183325" name="Rectangle 29"/>
          <p:cNvSpPr>
            <a:spLocks noChangeArrowheads="1"/>
          </p:cNvSpPr>
          <p:nvPr/>
        </p:nvSpPr>
        <p:spPr bwMode="auto">
          <a:xfrm>
            <a:off x="1117600" y="478631"/>
            <a:ext cx="5614988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dirty="0"/>
              <a:t>     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设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R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且</a:t>
            </a:r>
            <a:r>
              <a:rPr lang="zh-CN" altLang="en-US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&gt;0,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则称实数集</a:t>
            </a:r>
            <a:endParaRPr lang="zh-CN" altLang="en-US" sz="2400" b="1" dirty="0">
              <a:solidFill>
                <a:srgbClr val="0000FF"/>
              </a:solidFill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{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 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|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−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&lt;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}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为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点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的 </a:t>
            </a:r>
            <a:r>
              <a:rPr lang="zh-CN" altLang="en-US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邻域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</a:p>
        </p:txBody>
      </p:sp>
      <p:sp>
        <p:nvSpPr>
          <p:cNvPr id="183327" name="Rectangle 31"/>
          <p:cNvSpPr>
            <a:spLocks noChangeArrowheads="1"/>
          </p:cNvSpPr>
          <p:nvPr/>
        </p:nvSpPr>
        <p:spPr bwMode="auto">
          <a:xfrm>
            <a:off x="1190626" y="1341835"/>
            <a:ext cx="6551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ea typeface="楷体_GB2312" charset="-122"/>
              </a:rPr>
              <a:t>称为</a:t>
            </a:r>
            <a:r>
              <a:rPr lang="zh-CN" altLang="en-US" sz="2400" b="1" dirty="0">
                <a:solidFill>
                  <a:schemeClr val="tx2"/>
                </a:solidFill>
                <a:ea typeface="楷体_GB2312" charset="-122"/>
              </a:rPr>
              <a:t>邻域的</a:t>
            </a:r>
            <a:r>
              <a:rPr lang="zh-CN" altLang="en-US" sz="2400" b="1" dirty="0">
                <a:solidFill>
                  <a:srgbClr val="0000FF"/>
                </a:solidFill>
                <a:ea typeface="楷体_GB2312" charset="-122"/>
              </a:rPr>
              <a:t>中心</a:t>
            </a:r>
            <a:r>
              <a:rPr lang="en-US" altLang="zh-CN" sz="2400" b="1" dirty="0">
                <a:ea typeface="楷体_GB2312" charset="-122"/>
              </a:rPr>
              <a:t>, </a:t>
            </a:r>
            <a:r>
              <a:rPr lang="en-US" altLang="zh-CN" sz="2400" b="1" i="1" dirty="0">
                <a:solidFill>
                  <a:srgbClr val="0000FF"/>
                </a:solidFill>
                <a:ea typeface="楷体_GB2312" charset="-122"/>
                <a:sym typeface="Symbol" pitchFamily="18" charset="2"/>
              </a:rPr>
              <a:t> </a:t>
            </a:r>
            <a:r>
              <a:rPr lang="zh-CN" altLang="en-US" sz="2400" b="1" dirty="0">
                <a:ea typeface="楷体_GB2312" charset="-122"/>
              </a:rPr>
              <a:t>称为</a:t>
            </a:r>
            <a:r>
              <a:rPr lang="zh-CN" altLang="en-US" sz="2400" b="1" dirty="0">
                <a:solidFill>
                  <a:schemeClr val="tx2"/>
                </a:solidFill>
                <a:ea typeface="楷体_GB2312" charset="-122"/>
              </a:rPr>
              <a:t>邻域的</a:t>
            </a:r>
            <a:r>
              <a:rPr lang="zh-CN" altLang="en-US" sz="2400" b="1" dirty="0">
                <a:solidFill>
                  <a:srgbClr val="0000FF"/>
                </a:solidFill>
                <a:ea typeface="楷体_GB2312" charset="-122"/>
              </a:rPr>
              <a:t>半径</a:t>
            </a:r>
            <a:r>
              <a:rPr lang="en-US" altLang="zh-CN" sz="2400" b="1" dirty="0">
                <a:ea typeface="楷体_GB2312" charset="-122"/>
              </a:rPr>
              <a:t>,</a:t>
            </a:r>
            <a:r>
              <a:rPr lang="en-US" altLang="zh-CN" sz="2400" b="1" dirty="0"/>
              <a:t> </a:t>
            </a:r>
          </a:p>
        </p:txBody>
      </p:sp>
      <p:sp>
        <p:nvSpPr>
          <p:cNvPr id="183330" name="Rectangle 34"/>
          <p:cNvSpPr>
            <a:spLocks noChangeArrowheads="1"/>
          </p:cNvSpPr>
          <p:nvPr/>
        </p:nvSpPr>
        <p:spPr bwMode="auto">
          <a:xfrm>
            <a:off x="4356101" y="3598069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31" name="Rectangle 35"/>
          <p:cNvSpPr>
            <a:spLocks noChangeArrowheads="1"/>
          </p:cNvSpPr>
          <p:nvPr/>
        </p:nvSpPr>
        <p:spPr bwMode="auto">
          <a:xfrm>
            <a:off x="971551" y="1774032"/>
            <a:ext cx="727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记作</a:t>
            </a:r>
            <a:r>
              <a:rPr lang="zh-CN" alt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={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|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32" name="Rectangle 36"/>
          <p:cNvSpPr>
            <a:spLocks noChangeArrowheads="1"/>
          </p:cNvSpPr>
          <p:nvPr/>
        </p:nvSpPr>
        <p:spPr bwMode="auto">
          <a:xfrm>
            <a:off x="2270126" y="3599260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33" name="Rectangle 37"/>
          <p:cNvSpPr>
            <a:spLocks noChangeArrowheads="1"/>
          </p:cNvSpPr>
          <p:nvPr/>
        </p:nvSpPr>
        <p:spPr bwMode="auto">
          <a:xfrm>
            <a:off x="5940426" y="3598069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34" name="Rectangle 38"/>
          <p:cNvSpPr>
            <a:spLocks noChangeArrowheads="1"/>
          </p:cNvSpPr>
          <p:nvPr/>
        </p:nvSpPr>
        <p:spPr bwMode="auto">
          <a:xfrm>
            <a:off x="3059113" y="2194322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={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}</a:t>
            </a:r>
          </a:p>
        </p:txBody>
      </p:sp>
      <p:sp>
        <p:nvSpPr>
          <p:cNvPr id="183335" name="Rectangle 39"/>
          <p:cNvSpPr>
            <a:spLocks noChangeArrowheads="1"/>
          </p:cNvSpPr>
          <p:nvPr/>
        </p:nvSpPr>
        <p:spPr bwMode="auto">
          <a:xfrm>
            <a:off x="3059114" y="2584847"/>
            <a:ext cx="2593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83336" name="Rectangle 40"/>
          <p:cNvSpPr>
            <a:spLocks noChangeArrowheads="1"/>
          </p:cNvSpPr>
          <p:nvPr/>
        </p:nvSpPr>
        <p:spPr bwMode="auto">
          <a:xfrm>
            <a:off x="3422650" y="3165873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sym typeface="Symbol" pitchFamily="18" charset="2"/>
              </a:rPr>
              <a:t></a:t>
            </a:r>
            <a:endParaRPr lang="en-US" altLang="zh-CN" b="1" dirty="0"/>
          </a:p>
        </p:txBody>
      </p:sp>
      <p:sp>
        <p:nvSpPr>
          <p:cNvPr id="183337" name="Rectangle 41"/>
          <p:cNvSpPr>
            <a:spLocks noChangeArrowheads="1"/>
          </p:cNvSpPr>
          <p:nvPr/>
        </p:nvSpPr>
        <p:spPr bwMode="auto">
          <a:xfrm>
            <a:off x="5294313" y="3165873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38" name="Rectangle 42"/>
          <p:cNvSpPr>
            <a:spLocks noChangeArrowheads="1"/>
          </p:cNvSpPr>
          <p:nvPr/>
        </p:nvSpPr>
        <p:spPr bwMode="auto">
          <a:xfrm>
            <a:off x="7381876" y="3599260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25438" y="18178"/>
            <a:ext cx="1944688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chemeClr val="tx2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一个概念</a:t>
            </a:r>
            <a:endParaRPr lang="zh-CN" altLang="en-US" dirty="0">
              <a:solidFill>
                <a:srgbClr val="FF0000"/>
              </a:solidFill>
              <a:ea typeface="楷体_GB231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  <p:bldP spid="183299" grpId="0" animBg="1"/>
      <p:bldP spid="183300" grpId="0" animBg="1"/>
      <p:bldP spid="183307" grpId="0" animBg="1"/>
      <p:bldP spid="183308" grpId="0" animBg="1"/>
      <p:bldP spid="183311" grpId="0" animBg="1"/>
      <p:bldP spid="183312" grpId="0" animBg="1"/>
      <p:bldP spid="183325" grpId="0" autoUpdateAnimBg="0"/>
      <p:bldP spid="183327" grpId="0" autoUpdateAnimBg="0"/>
      <p:bldP spid="183330" grpId="0" autoUpdateAnimBg="0"/>
      <p:bldP spid="183331" grpId="0" autoUpdateAnimBg="0"/>
      <p:bldP spid="183332" grpId="0" autoUpdateAnimBg="0"/>
      <p:bldP spid="183333" grpId="0" autoUpdateAnimBg="0"/>
      <p:bldP spid="183334" grpId="0" autoUpdateAnimBg="0"/>
      <p:bldP spid="183335" grpId="0" autoUpdateAnimBg="0"/>
      <p:bldP spid="183336" grpId="0" autoUpdateAnimBg="0"/>
      <p:bldP spid="183337" grpId="0" autoUpdateAnimBg="0"/>
      <p:bldP spid="1833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AutoShape 2"/>
          <p:cNvSpPr>
            <a:spLocks noChangeArrowheads="1"/>
          </p:cNvSpPr>
          <p:nvPr/>
        </p:nvSpPr>
        <p:spPr bwMode="auto">
          <a:xfrm>
            <a:off x="4211639" y="878682"/>
            <a:ext cx="1608137" cy="451247"/>
          </a:xfrm>
          <a:prstGeom prst="wedgeRoundRectCallout">
            <a:avLst>
              <a:gd name="adj1" fmla="val 67866"/>
              <a:gd name="adj2" fmla="val 128366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00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sz="2000"/>
          </a:p>
        </p:txBody>
      </p:sp>
      <p:sp>
        <p:nvSpPr>
          <p:cNvPr id="180240" name="Oval 16"/>
          <p:cNvSpPr>
            <a:spLocks noChangeArrowheads="1"/>
          </p:cNvSpPr>
          <p:nvPr/>
        </p:nvSpPr>
        <p:spPr bwMode="auto">
          <a:xfrm>
            <a:off x="4982247" y="281325"/>
            <a:ext cx="76200" cy="57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7092950" y="30361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00"/>
                </a:solidFill>
                <a:ea typeface="楷体_GB2312" charset="-122"/>
              </a:rPr>
              <a:t>即</a:t>
            </a:r>
          </a:p>
        </p:txBody>
      </p:sp>
      <p:graphicFrame>
        <p:nvGraphicFramePr>
          <p:cNvPr id="180247" name="Object 23"/>
          <p:cNvGraphicFramePr>
            <a:graphicFrameLocks noChangeAspect="1"/>
          </p:cNvGraphicFramePr>
          <p:nvPr/>
        </p:nvGraphicFramePr>
        <p:xfrm>
          <a:off x="1258888" y="3274219"/>
          <a:ext cx="381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8" name="Equation" r:id="rId3" imgW="381000" imgH="977900" progId="Equation.3">
                  <p:embed/>
                </p:oleObj>
              </mc:Choice>
              <mc:Fallback>
                <p:oleObj name="Equation" r:id="rId3" imgW="381000" imgH="9779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74219"/>
                        <a:ext cx="3810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67" name="Rectangle 43"/>
          <p:cNvSpPr>
            <a:spLocks noChangeArrowheads="1"/>
          </p:cNvSpPr>
          <p:nvPr/>
        </p:nvSpPr>
        <p:spPr bwMode="auto">
          <a:xfrm>
            <a:off x="755651" y="250032"/>
            <a:ext cx="691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点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去心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空心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邻域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记作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U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),</a:t>
            </a:r>
          </a:p>
        </p:txBody>
      </p:sp>
      <p:sp>
        <p:nvSpPr>
          <p:cNvPr id="180268" name="Rectangle 44"/>
          <p:cNvSpPr>
            <a:spLocks noChangeArrowheads="1"/>
          </p:cNvSpPr>
          <p:nvPr/>
        </p:nvSpPr>
        <p:spPr bwMode="auto">
          <a:xfrm>
            <a:off x="5940425" y="1545432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71" name="Rectangle 47"/>
          <p:cNvSpPr>
            <a:spLocks noChangeArrowheads="1"/>
          </p:cNvSpPr>
          <p:nvPr/>
        </p:nvSpPr>
        <p:spPr bwMode="auto">
          <a:xfrm>
            <a:off x="2054710" y="897732"/>
            <a:ext cx="39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={ </a:t>
            </a:r>
            <a:r>
              <a:rPr lang="en-US" altLang="zh-CN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0&lt;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 </a:t>
            </a:r>
            <a:r>
              <a:rPr lang="en-US" altLang="zh-CN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 </a:t>
            </a:r>
            <a:r>
              <a:rPr lang="en-US" altLang="zh-CN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</a:t>
            </a:r>
            <a:r>
              <a:rPr lang="en-US" altLang="zh-CN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altLang="zh-CN" sz="2400" dirty="0"/>
          </a:p>
        </p:txBody>
      </p:sp>
      <p:sp>
        <p:nvSpPr>
          <p:cNvPr id="180272" name="Oval 48"/>
          <p:cNvSpPr>
            <a:spLocks noChangeArrowheads="1"/>
          </p:cNvSpPr>
          <p:nvPr/>
        </p:nvSpPr>
        <p:spPr bwMode="auto">
          <a:xfrm>
            <a:off x="2335213" y="894160"/>
            <a:ext cx="76200" cy="57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0273" name="Rectangle 49"/>
          <p:cNvSpPr>
            <a:spLocks noChangeArrowheads="1"/>
          </p:cNvSpPr>
          <p:nvPr/>
        </p:nvSpPr>
        <p:spPr bwMode="auto">
          <a:xfrm>
            <a:off x="1331914" y="3165872"/>
            <a:ext cx="691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开区间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−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称为点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左</a:t>
            </a:r>
            <a:r>
              <a:rPr lang="zh-CN" altLang="en-US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邻域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1331914" y="3651647"/>
            <a:ext cx="691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开区间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+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称为点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右</a:t>
            </a:r>
            <a:r>
              <a:rPr lang="zh-CN" altLang="en-US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邻域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</a:p>
        </p:txBody>
      </p:sp>
      <p:grpSp>
        <p:nvGrpSpPr>
          <p:cNvPr id="9229" name="Group 51"/>
          <p:cNvGrpSpPr>
            <a:grpSpLocks/>
          </p:cNvGrpSpPr>
          <p:nvPr/>
        </p:nvGrpSpPr>
        <p:grpSpPr bwMode="auto">
          <a:xfrm>
            <a:off x="1835151" y="2031206"/>
            <a:ext cx="5268913" cy="1060847"/>
            <a:chOff x="1376" y="2659"/>
            <a:chExt cx="3319" cy="891"/>
          </a:xfrm>
        </p:grpSpPr>
        <p:sp>
          <p:nvSpPr>
            <p:cNvPr id="9230" name="Line 52"/>
            <p:cNvSpPr>
              <a:spLocks noChangeShapeType="1"/>
            </p:cNvSpPr>
            <p:nvPr/>
          </p:nvSpPr>
          <p:spPr bwMode="auto">
            <a:xfrm>
              <a:off x="1747" y="3089"/>
              <a:ext cx="22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1" name="Arc 53"/>
            <p:cNvSpPr>
              <a:spLocks/>
            </p:cNvSpPr>
            <p:nvPr/>
          </p:nvSpPr>
          <p:spPr bwMode="auto">
            <a:xfrm rot="19229293">
              <a:off x="2937" y="2674"/>
              <a:ext cx="966" cy="876"/>
            </a:xfrm>
            <a:custGeom>
              <a:avLst/>
              <a:gdLst>
                <a:gd name="T0" fmla="*/ 7 w 21590"/>
                <a:gd name="T1" fmla="*/ 0 h 21374"/>
                <a:gd name="T2" fmla="*/ 47 w 21590"/>
                <a:gd name="T3" fmla="*/ 26 h 21374"/>
                <a:gd name="T4" fmla="*/ 0 w 21590"/>
                <a:gd name="T5" fmla="*/ 27 h 21374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374"/>
                <a:gd name="T11" fmla="*/ 21590 w 21590"/>
                <a:gd name="T12" fmla="*/ 21374 h 21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374" fill="none" extrusionOk="0">
                  <a:moveTo>
                    <a:pt x="3115" y="-1"/>
                  </a:moveTo>
                  <a:cubicBezTo>
                    <a:pt x="13480" y="1510"/>
                    <a:pt x="21268" y="10240"/>
                    <a:pt x="21589" y="20711"/>
                  </a:cubicBezTo>
                </a:path>
                <a:path w="21590" h="21374" stroke="0" extrusionOk="0">
                  <a:moveTo>
                    <a:pt x="3115" y="-1"/>
                  </a:moveTo>
                  <a:cubicBezTo>
                    <a:pt x="13480" y="1510"/>
                    <a:pt x="21268" y="10240"/>
                    <a:pt x="21589" y="20711"/>
                  </a:cubicBezTo>
                  <a:lnTo>
                    <a:pt x="0" y="21374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2" name="Arc 54"/>
            <p:cNvSpPr>
              <a:spLocks/>
            </p:cNvSpPr>
            <p:nvPr/>
          </p:nvSpPr>
          <p:spPr bwMode="auto">
            <a:xfrm rot="-2370707">
              <a:off x="1746" y="2750"/>
              <a:ext cx="1036" cy="735"/>
            </a:xfrm>
            <a:custGeom>
              <a:avLst/>
              <a:gdLst>
                <a:gd name="T0" fmla="*/ 8 w 21590"/>
                <a:gd name="T1" fmla="*/ 0 h 21350"/>
                <a:gd name="T2" fmla="*/ 50 w 21590"/>
                <a:gd name="T3" fmla="*/ 25 h 21350"/>
                <a:gd name="T4" fmla="*/ 0 w 21590"/>
                <a:gd name="T5" fmla="*/ 25 h 21350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350"/>
                <a:gd name="T11" fmla="*/ 21590 w 21590"/>
                <a:gd name="T12" fmla="*/ 21350 h 21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350" fill="none" extrusionOk="0">
                  <a:moveTo>
                    <a:pt x="3276" y="0"/>
                  </a:moveTo>
                  <a:cubicBezTo>
                    <a:pt x="13569" y="1579"/>
                    <a:pt x="21270" y="10278"/>
                    <a:pt x="21589" y="20687"/>
                  </a:cubicBezTo>
                </a:path>
                <a:path w="21590" h="21350" stroke="0" extrusionOk="0">
                  <a:moveTo>
                    <a:pt x="3276" y="0"/>
                  </a:moveTo>
                  <a:cubicBezTo>
                    <a:pt x="13569" y="1579"/>
                    <a:pt x="21270" y="10278"/>
                    <a:pt x="21589" y="20687"/>
                  </a:cubicBezTo>
                  <a:lnTo>
                    <a:pt x="0" y="21350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3" name="Line 55"/>
            <p:cNvSpPr>
              <a:spLocks noChangeShapeType="1"/>
            </p:cNvSpPr>
            <p:nvPr/>
          </p:nvSpPr>
          <p:spPr bwMode="auto">
            <a:xfrm>
              <a:off x="1376" y="3067"/>
              <a:ext cx="3228" cy="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4" name="Line 56"/>
            <p:cNvSpPr>
              <a:spLocks noChangeShapeType="1"/>
            </p:cNvSpPr>
            <p:nvPr/>
          </p:nvSpPr>
          <p:spPr bwMode="auto">
            <a:xfrm flipV="1">
              <a:off x="2880" y="3036"/>
              <a:ext cx="1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5" name="Oval 57"/>
            <p:cNvSpPr>
              <a:spLocks noChangeArrowheads="1"/>
            </p:cNvSpPr>
            <p:nvPr/>
          </p:nvSpPr>
          <p:spPr bwMode="auto">
            <a:xfrm>
              <a:off x="1718" y="3054"/>
              <a:ext cx="49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6" name="Oval 58"/>
            <p:cNvSpPr>
              <a:spLocks noChangeArrowheads="1"/>
            </p:cNvSpPr>
            <p:nvPr/>
          </p:nvSpPr>
          <p:spPr bwMode="auto">
            <a:xfrm>
              <a:off x="3968" y="3051"/>
              <a:ext cx="49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7" name="Rectangle 59"/>
            <p:cNvSpPr>
              <a:spLocks noChangeArrowheads="1"/>
            </p:cNvSpPr>
            <p:nvPr/>
          </p:nvSpPr>
          <p:spPr bwMode="auto">
            <a:xfrm>
              <a:off x="2745" y="3068"/>
              <a:ext cx="49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sz="2400" b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zh-C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8" name="Rectangle 60"/>
            <p:cNvSpPr>
              <a:spLocks noChangeArrowheads="1"/>
            </p:cNvSpPr>
            <p:nvPr/>
          </p:nvSpPr>
          <p:spPr bwMode="auto">
            <a:xfrm>
              <a:off x="1430" y="3023"/>
              <a:ext cx="72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sz="2400" b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−</a:t>
              </a:r>
              <a:r>
                <a:rPr lang="en-US" altLang="zh-CN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en-US" altLang="zh-C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9" name="Rectangle 61"/>
            <p:cNvSpPr>
              <a:spLocks noChangeArrowheads="1"/>
            </p:cNvSpPr>
            <p:nvPr/>
          </p:nvSpPr>
          <p:spPr bwMode="auto">
            <a:xfrm>
              <a:off x="3742" y="3022"/>
              <a:ext cx="72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sz="2400" b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en-US" altLang="zh-CN" sz="2400" b="1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en-US" altLang="zh-C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0" name="Rectangle 62"/>
            <p:cNvSpPr>
              <a:spLocks noChangeArrowheads="1"/>
            </p:cNvSpPr>
            <p:nvPr/>
          </p:nvSpPr>
          <p:spPr bwMode="auto">
            <a:xfrm>
              <a:off x="2156" y="2659"/>
              <a:ext cx="4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  <a:sym typeface="Symbol" pitchFamily="18" charset="2"/>
                </a:rPr>
                <a:t></a:t>
              </a:r>
              <a:endParaRPr lang="en-US" altLang="zh-CN"/>
            </a:p>
          </p:txBody>
        </p:sp>
        <p:sp>
          <p:nvSpPr>
            <p:cNvPr id="9241" name="Rectangle 63"/>
            <p:cNvSpPr>
              <a:spLocks noChangeArrowheads="1"/>
            </p:cNvSpPr>
            <p:nvPr/>
          </p:nvSpPr>
          <p:spPr bwMode="auto">
            <a:xfrm>
              <a:off x="3335" y="2659"/>
              <a:ext cx="4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  <a:sym typeface="Symbol" pitchFamily="18" charset="2"/>
                </a:rPr>
                <a:t></a:t>
              </a:r>
              <a:endParaRPr lang="en-US" altLang="zh-CN"/>
            </a:p>
          </p:txBody>
        </p:sp>
        <p:sp>
          <p:nvSpPr>
            <p:cNvPr id="9242" name="Rectangle 64"/>
            <p:cNvSpPr>
              <a:spLocks noChangeArrowheads="1"/>
            </p:cNvSpPr>
            <p:nvPr/>
          </p:nvSpPr>
          <p:spPr bwMode="auto">
            <a:xfrm>
              <a:off x="4377" y="3022"/>
              <a:ext cx="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i="1"/>
                <a:t>x</a:t>
              </a:r>
              <a:endParaRPr lang="en-US" altLang="zh-CN"/>
            </a:p>
          </p:txBody>
        </p:sp>
        <p:sp>
          <p:nvSpPr>
            <p:cNvPr id="9243" name="Oval 65"/>
            <p:cNvSpPr>
              <a:spLocks noChangeArrowheads="1"/>
            </p:cNvSpPr>
            <p:nvPr/>
          </p:nvSpPr>
          <p:spPr bwMode="auto">
            <a:xfrm>
              <a:off x="2876" y="3067"/>
              <a:ext cx="49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6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nimBg="1" autoUpdateAnimBg="0"/>
      <p:bldP spid="180240" grpId="0" animBg="1"/>
      <p:bldP spid="180245" grpId="0" autoUpdateAnimBg="0"/>
      <p:bldP spid="180267" grpId="0" autoUpdateAnimBg="0"/>
      <p:bldP spid="180268" grpId="0" autoUpdateAnimBg="0"/>
      <p:bldP spid="180271" grpId="0" autoUpdateAnimBg="0"/>
      <p:bldP spid="180272" grpId="0" animBg="1"/>
      <p:bldP spid="180273" grpId="0" autoUpdateAnimBg="0"/>
      <p:bldP spid="1802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133061" y="810709"/>
            <a:ext cx="24923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rgbClr val="00B050"/>
                </a:solidFill>
                <a:ea typeface="楷体_GB2312" charset="-122"/>
              </a:rPr>
              <a:t>逻</a:t>
            </a:r>
            <a:r>
              <a:rPr lang="zh-CN" altLang="en-US" dirty="0">
                <a:solidFill>
                  <a:srgbClr val="00B050"/>
                </a:solidFill>
                <a:ea typeface="楷体_GB2312" charset="-122"/>
              </a:rPr>
              <a:t>辑符号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619250" y="789385"/>
            <a:ext cx="679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ea typeface="楷体_GB2312" charset="-122"/>
              </a:rPr>
              <a:t>在逻辑推理过程中最常用的两个逻辑记号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1042989" y="1275160"/>
            <a:ext cx="596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/>
              <a:t>“</a:t>
            </a:r>
            <a:r>
              <a:rPr lang="en-US" altLang="zh-CN" dirty="0">
                <a:sym typeface="Symbol" pitchFamily="18" charset="2"/>
              </a:rPr>
              <a:t></a:t>
            </a:r>
            <a:r>
              <a:rPr lang="en-US" altLang="zh-CN" dirty="0"/>
              <a:t>”</a:t>
            </a:r>
            <a:r>
              <a:rPr lang="zh-CN" altLang="en-US" dirty="0">
                <a:ea typeface="楷体_GB2312" charset="-122"/>
              </a:rPr>
              <a:t>表示 </a:t>
            </a:r>
            <a:r>
              <a:rPr lang="zh-CN" altLang="en-US" dirty="0">
                <a:solidFill>
                  <a:schemeClr val="tx2"/>
                </a:solidFill>
                <a:ea typeface="楷体_GB2312" charset="-122"/>
              </a:rPr>
              <a:t>“任取 ”或“任意给定”</a:t>
            </a:r>
            <a:r>
              <a:rPr lang="en-US" altLang="zh-CN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1116013" y="1762125"/>
            <a:ext cx="6170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/>
              <a:t>“</a:t>
            </a:r>
            <a:r>
              <a:rPr lang="en-US" altLang="zh-CN">
                <a:sym typeface="Symbol" pitchFamily="18" charset="2"/>
              </a:rPr>
              <a:t></a:t>
            </a:r>
            <a:r>
              <a:rPr lang="en-US" altLang="zh-CN"/>
              <a:t>”</a:t>
            </a:r>
            <a:r>
              <a:rPr lang="zh-CN" altLang="en-US">
                <a:ea typeface="楷体_GB2312" charset="-122"/>
              </a:rPr>
              <a:t>表示 </a:t>
            </a:r>
            <a:r>
              <a:rPr lang="zh-CN" altLang="en-US">
                <a:solidFill>
                  <a:schemeClr val="tx2"/>
                </a:solidFill>
                <a:ea typeface="楷体_GB2312" charset="-122"/>
              </a:rPr>
              <a:t>“存在 ”</a:t>
            </a:r>
            <a:r>
              <a:rPr lang="en-US" altLang="zh-CN">
                <a:solidFill>
                  <a:schemeClr val="tx2"/>
                </a:solidFill>
                <a:ea typeface="楷体_GB2312" charset="-122"/>
              </a:rPr>
              <a:t>,“</a:t>
            </a:r>
            <a:r>
              <a:rPr lang="zh-CN" altLang="en-US">
                <a:solidFill>
                  <a:schemeClr val="tx2"/>
                </a:solidFill>
                <a:ea typeface="楷体_GB2312" charset="-122"/>
              </a:rPr>
              <a:t>至少存在一个”</a:t>
            </a:r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2484438" y="2247900"/>
            <a:ext cx="3802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或“能够找到”</a:t>
            </a:r>
            <a:r>
              <a:rPr lang="en-US" altLang="zh-CN" sz="2800" b="1" dirty="0">
                <a:solidFill>
                  <a:schemeClr val="tx2"/>
                </a:solidFill>
                <a:ea typeface="楷体_GB2312" charset="-122"/>
              </a:rPr>
              <a:t>.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25438" y="260308"/>
            <a:ext cx="1944688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chemeClr val="tx2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两个符号</a:t>
            </a:r>
            <a:endParaRPr lang="zh-CN" altLang="en-US" dirty="0">
              <a:solidFill>
                <a:srgbClr val="FF0000"/>
              </a:solidFill>
              <a:ea typeface="楷体_GB231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utoUpdateAnimBg="0"/>
      <p:bldP spid="186378" grpId="0" autoUpdateAnimBg="0"/>
      <p:bldP spid="186382" grpId="0" autoUpdateAnimBg="0"/>
      <p:bldP spid="18638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AutoShape 3"/>
          <p:cNvSpPr>
            <a:spLocks noChangeArrowheads="1"/>
          </p:cNvSpPr>
          <p:nvPr/>
        </p:nvSpPr>
        <p:spPr bwMode="auto">
          <a:xfrm>
            <a:off x="4646538" y="2257761"/>
            <a:ext cx="381000" cy="342900"/>
          </a:xfrm>
          <a:prstGeom prst="wedgeEllipseCallout">
            <a:avLst>
              <a:gd name="adj1" fmla="val 127500"/>
              <a:gd name="adj2" fmla="val 71875"/>
            </a:avLst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sz="2000"/>
          </a:p>
        </p:txBody>
      </p:sp>
      <p:sp>
        <p:nvSpPr>
          <p:cNvPr id="274436" name="AutoShape 4"/>
          <p:cNvSpPr>
            <a:spLocks noChangeArrowheads="1"/>
          </p:cNvSpPr>
          <p:nvPr/>
        </p:nvSpPr>
        <p:spPr bwMode="auto">
          <a:xfrm>
            <a:off x="2751138" y="2228850"/>
            <a:ext cx="304800" cy="285750"/>
          </a:xfrm>
          <a:prstGeom prst="wedgeRoundRectCallout">
            <a:avLst>
              <a:gd name="adj1" fmla="val -181773"/>
              <a:gd name="adj2" fmla="val 65417"/>
              <a:gd name="adj3" fmla="val 16667"/>
            </a:avLst>
          </a:prstGeom>
          <a:solidFill>
            <a:srgbClr val="00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sz="2000"/>
          </a:p>
        </p:txBody>
      </p:sp>
      <p:sp>
        <p:nvSpPr>
          <p:cNvPr id="274437" name="AutoShape 5"/>
          <p:cNvSpPr>
            <a:spLocks noChangeArrowheads="1"/>
          </p:cNvSpPr>
          <p:nvPr/>
        </p:nvSpPr>
        <p:spPr bwMode="auto">
          <a:xfrm>
            <a:off x="3538538" y="2233464"/>
            <a:ext cx="304800" cy="285750"/>
          </a:xfrm>
          <a:prstGeom prst="wedgeRoundRectCallout">
            <a:avLst>
              <a:gd name="adj1" fmla="val 118231"/>
              <a:gd name="adj2" fmla="val 77500"/>
              <a:gd name="adj3" fmla="val 166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zh-CN" sz="2000"/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3360738" y="2582466"/>
            <a:ext cx="1371600" cy="52322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000000"/>
                </a:solidFill>
                <a:ea typeface="楷体_GB2312" charset="-122"/>
              </a:rPr>
              <a:t>自变量</a:t>
            </a: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1531938" y="2582466"/>
            <a:ext cx="1447800" cy="523220"/>
          </a:xfrm>
          <a:prstGeom prst="rect">
            <a:avLst/>
          </a:prstGeom>
          <a:gradFill rotWithShape="0">
            <a:gsLst>
              <a:gs pos="0">
                <a:srgbClr val="00FF99"/>
              </a:gs>
              <a:gs pos="50000">
                <a:srgbClr val="FFFFFF"/>
              </a:gs>
              <a:gs pos="100000">
                <a:srgbClr val="00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ea typeface="楷体_GB2312" charset="-122"/>
              </a:rPr>
              <a:t>因变量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5113338" y="2571750"/>
            <a:ext cx="1403350" cy="5232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99FF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ea typeface="楷体_GB2312" charset="-122"/>
              </a:rPr>
              <a:t>定义域</a:t>
            </a:r>
          </a:p>
        </p:txBody>
      </p:sp>
      <p:sp>
        <p:nvSpPr>
          <p:cNvPr id="274446" name="Rectangle 14"/>
          <p:cNvSpPr>
            <a:spLocks noChangeArrowheads="1"/>
          </p:cNvSpPr>
          <p:nvPr/>
        </p:nvSpPr>
        <p:spPr bwMode="auto">
          <a:xfrm>
            <a:off x="900114" y="3117057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y= f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称为函数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在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处的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函数值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274454" name="Rectangle 22"/>
          <p:cNvSpPr>
            <a:spLocks noChangeArrowheads="1"/>
          </p:cNvSpPr>
          <p:nvPr/>
        </p:nvSpPr>
        <p:spPr bwMode="auto">
          <a:xfrm>
            <a:off x="900113" y="3549254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函数值全体组成的集合称为函数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值域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</a:p>
        </p:txBody>
      </p:sp>
      <p:sp>
        <p:nvSpPr>
          <p:cNvPr id="274457" name="Rectangle 25"/>
          <p:cNvSpPr>
            <a:spLocks noChangeArrowheads="1"/>
          </p:cNvSpPr>
          <p:nvPr/>
        </p:nvSpPr>
        <p:spPr bwMode="auto">
          <a:xfrm>
            <a:off x="900113" y="3927872"/>
            <a:ext cx="316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记作</a:t>
            </a:r>
            <a:r>
              <a:rPr lang="zh-CN" altLang="en-US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R</a:t>
            </a:r>
            <a:r>
              <a:rPr lang="en-US" altLang="zh-CN" sz="2400" b="1" i="1" baseline="-25000" dirty="0" err="1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或</a:t>
            </a:r>
            <a:r>
              <a:rPr lang="en-US" altLang="zh-CN" sz="2400" b="1" i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即</a:t>
            </a: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73746" y="458400"/>
            <a:ext cx="338988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1.  </a:t>
            </a:r>
            <a:r>
              <a:rPr lang="zh-CN" altLang="en-US" dirty="0" smtClean="0">
                <a:solidFill>
                  <a:srgbClr val="FF0000"/>
                </a:solidFill>
                <a:ea typeface="楷体_GB2312" charset="-122"/>
              </a:rPr>
              <a:t>函数的定义</a:t>
            </a:r>
            <a:endParaRPr lang="zh-CN" altLang="en-US" dirty="0">
              <a:solidFill>
                <a:srgbClr val="FF0000"/>
              </a:solidFill>
              <a:ea typeface="楷体_GB2312" charset="-122"/>
            </a:endParaRPr>
          </a:p>
        </p:txBody>
      </p:sp>
      <p:sp>
        <p:nvSpPr>
          <p:cNvPr id="274469" name="Rectangle 37"/>
          <p:cNvSpPr>
            <a:spLocks noChangeArrowheads="1"/>
          </p:cNvSpPr>
          <p:nvPr/>
        </p:nvSpPr>
        <p:spPr bwMode="auto">
          <a:xfrm>
            <a:off x="504825" y="859551"/>
            <a:ext cx="7775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    设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是两个变量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是一个非空实数集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若对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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按照一定的对应法则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都有唯一确定的值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与之对应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则称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为定义在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上的一个函数关系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或称变量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是变量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的函数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274471" name="Rectangle 39"/>
          <p:cNvSpPr>
            <a:spLocks noChangeArrowheads="1"/>
          </p:cNvSpPr>
          <p:nvPr/>
        </p:nvSpPr>
        <p:spPr bwMode="auto">
          <a:xfrm>
            <a:off x="6084888" y="2145507"/>
            <a:ext cx="1871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记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)=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72" name="Rectangle 40"/>
          <p:cNvSpPr>
            <a:spLocks noChangeArrowheads="1"/>
          </p:cNvSpPr>
          <p:nvPr/>
        </p:nvSpPr>
        <p:spPr bwMode="auto">
          <a:xfrm>
            <a:off x="3360738" y="3927872"/>
            <a:ext cx="439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i="1" dirty="0" err="1">
                <a:latin typeface="Times New Roman" pitchFamily="18" charset="0"/>
                <a:ea typeface="楷体_GB2312" charset="-122"/>
                <a:cs typeface="Times New Roman" pitchFamily="18" charset="0"/>
              </a:rPr>
              <a:t>R</a:t>
            </a:r>
            <a:r>
              <a:rPr lang="en-US" altLang="zh-CN" sz="2400" b="1" i="1" baseline="-25000" dirty="0" err="1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i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}. </a:t>
            </a:r>
          </a:p>
        </p:txBody>
      </p:sp>
      <p:sp>
        <p:nvSpPr>
          <p:cNvPr id="274473" name="Rectangle 41"/>
          <p:cNvSpPr>
            <a:spLocks noChangeArrowheads="1"/>
          </p:cNvSpPr>
          <p:nvPr/>
        </p:nvSpPr>
        <p:spPr bwMode="auto">
          <a:xfrm>
            <a:off x="2628900" y="2145507"/>
            <a:ext cx="324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i="1" dirty="0"/>
              <a:t>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),   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50838" y="25656"/>
            <a:ext cx="530874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rgbClr val="00B050"/>
                </a:solidFill>
              </a:rPr>
              <a:t>一</a:t>
            </a:r>
            <a:r>
              <a:rPr lang="en-US" altLang="zh-CN" dirty="0" smtClean="0">
                <a:solidFill>
                  <a:srgbClr val="00B050"/>
                </a:solidFill>
              </a:rPr>
              <a:t>.  </a:t>
            </a:r>
            <a:r>
              <a:rPr lang="zh-CN" altLang="en-US" dirty="0" smtClean="0">
                <a:solidFill>
                  <a:srgbClr val="00B050"/>
                </a:solidFill>
                <a:ea typeface="楷体_GB2312" charset="-122"/>
              </a:rPr>
              <a:t>函数的概念及常见</a:t>
            </a:r>
            <a:r>
              <a:rPr lang="zh-CN" altLang="en-US" dirty="0">
                <a:solidFill>
                  <a:srgbClr val="00B050"/>
                </a:solidFill>
                <a:ea typeface="楷体_GB2312" charset="-122"/>
              </a:rPr>
              <a:t>的函数</a:t>
            </a:r>
          </a:p>
        </p:txBody>
      </p:sp>
    </p:spTree>
    <p:extLst>
      <p:ext uri="{BB962C8B-B14F-4D97-AF65-F5344CB8AC3E}">
        <p14:creationId xmlns:p14="http://schemas.microsoft.com/office/powerpoint/2010/main" val="33465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animBg="1" autoUpdateAnimBg="0"/>
      <p:bldP spid="274436" grpId="0" animBg="1" autoUpdateAnimBg="0"/>
      <p:bldP spid="274437" grpId="0" animBg="1" autoUpdateAnimBg="0"/>
      <p:bldP spid="274441" grpId="0" animBg="1" autoUpdateAnimBg="0"/>
      <p:bldP spid="274442" grpId="0" animBg="1" autoUpdateAnimBg="0"/>
      <p:bldP spid="274443" grpId="0" animBg="1" autoUpdateAnimBg="0"/>
      <p:bldP spid="274446" grpId="0" autoUpdateAnimBg="0"/>
      <p:bldP spid="274454" grpId="0" autoUpdateAnimBg="0"/>
      <p:bldP spid="274457" grpId="0" autoUpdateAnimBg="0"/>
      <p:bldP spid="274463" grpId="0"/>
      <p:bldP spid="274469" grpId="0" autoUpdateAnimBg="0"/>
      <p:bldP spid="274471" grpId="0" autoUpdateAnimBg="0"/>
      <p:bldP spid="274472" grpId="0" autoUpdateAnimBg="0"/>
      <p:bldP spid="27447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78" y="33751"/>
            <a:ext cx="3510395" cy="496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90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59" name="Text Box 19"/>
          <p:cNvSpPr txBox="1">
            <a:spLocks noChangeArrowheads="1"/>
          </p:cNvSpPr>
          <p:nvPr/>
        </p:nvSpPr>
        <p:spPr bwMode="auto">
          <a:xfrm>
            <a:off x="1447800" y="713185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>
                <a:ea typeface="黑体" pitchFamily="49" charset="-122"/>
              </a:rPr>
              <a:t>(1)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>
                <a:ea typeface="楷体_GB2312" charset="-122"/>
              </a:rPr>
              <a:t>公式法：</a:t>
            </a:r>
          </a:p>
        </p:txBody>
      </p:sp>
      <p:sp>
        <p:nvSpPr>
          <p:cNvPr id="291860" name="Text Box 20"/>
          <p:cNvSpPr txBox="1">
            <a:spLocks noChangeArrowheads="1"/>
          </p:cNvSpPr>
          <p:nvPr/>
        </p:nvSpPr>
        <p:spPr bwMode="auto">
          <a:xfrm>
            <a:off x="1547813" y="1545432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ea typeface="黑体" pitchFamily="49" charset="-122"/>
              </a:rPr>
              <a:t>(2)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>
                <a:latin typeface="黑体" pitchFamily="49" charset="-122"/>
                <a:ea typeface="楷体_GB2312" charset="-122"/>
              </a:rPr>
              <a:t>表格法</a:t>
            </a:r>
            <a:endParaRPr lang="zh-CN" altLang="en-US" sz="2400" b="0">
              <a:ea typeface="楷体_GB2312" charset="-122"/>
            </a:endParaRPr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1547813" y="219313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ea typeface="黑体" pitchFamily="49" charset="-122"/>
              </a:rPr>
              <a:t>(3)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>
                <a:ea typeface="楷体_GB2312" charset="-122"/>
              </a:rPr>
              <a:t>图形法</a:t>
            </a:r>
            <a:endParaRPr lang="zh-CN" altLang="en-US" sz="2400" b="0">
              <a:ea typeface="楷体_GB2312" charset="-122"/>
            </a:endParaRPr>
          </a:p>
        </p:txBody>
      </p:sp>
      <p:sp>
        <p:nvSpPr>
          <p:cNvPr id="291862" name="Text Box 22"/>
          <p:cNvSpPr txBox="1">
            <a:spLocks noChangeArrowheads="1"/>
          </p:cNvSpPr>
          <p:nvPr/>
        </p:nvSpPr>
        <p:spPr bwMode="auto">
          <a:xfrm>
            <a:off x="3810001" y="598885"/>
            <a:ext cx="2346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>
                <a:ea typeface="楷体_GB2312" charset="-122"/>
              </a:rPr>
              <a:t>显式法  如</a:t>
            </a:r>
            <a:endParaRPr lang="zh-CN" altLang="en-US" sz="2400" b="0">
              <a:ea typeface="楷体_GB2312" charset="-122"/>
            </a:endParaRPr>
          </a:p>
        </p:txBody>
      </p:sp>
      <p:graphicFrame>
        <p:nvGraphicFramePr>
          <p:cNvPr id="291863" name="Object 23"/>
          <p:cNvGraphicFramePr>
            <a:graphicFrameLocks noChangeAspect="1"/>
          </p:cNvGraphicFramePr>
          <p:nvPr/>
        </p:nvGraphicFramePr>
        <p:xfrm>
          <a:off x="5757545" y="615932"/>
          <a:ext cx="1779588" cy="47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7" name="公式" r:id="rId3" imgW="748975" imgH="266584" progId="Equation.3">
                  <p:embed/>
                </p:oleObj>
              </mc:Choice>
              <mc:Fallback>
                <p:oleObj name="公式" r:id="rId3" imgW="748975" imgH="266584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545" y="615932"/>
                        <a:ext cx="1779588" cy="475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64" name="Text Box 24"/>
          <p:cNvSpPr txBox="1">
            <a:spLocks noChangeArrowheads="1"/>
          </p:cNvSpPr>
          <p:nvPr/>
        </p:nvSpPr>
        <p:spPr bwMode="auto">
          <a:xfrm>
            <a:off x="3810000" y="99893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>
                <a:ea typeface="楷体_GB2312" charset="-122"/>
              </a:rPr>
              <a:t>隐式法</a:t>
            </a:r>
            <a:endParaRPr lang="zh-CN" altLang="en-US" sz="2400" b="0">
              <a:ea typeface="楷体_GB2312" charset="-122"/>
            </a:endParaRPr>
          </a:p>
        </p:txBody>
      </p:sp>
      <p:sp>
        <p:nvSpPr>
          <p:cNvPr id="291865" name="Text Box 25"/>
          <p:cNvSpPr txBox="1">
            <a:spLocks noChangeArrowheads="1"/>
          </p:cNvSpPr>
          <p:nvPr/>
        </p:nvSpPr>
        <p:spPr bwMode="auto">
          <a:xfrm>
            <a:off x="900113" y="195263"/>
            <a:ext cx="309721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2.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函数的表示法</a:t>
            </a:r>
          </a:p>
        </p:txBody>
      </p:sp>
      <p:sp>
        <p:nvSpPr>
          <p:cNvPr id="291866" name="Rectangle 26"/>
          <p:cNvSpPr>
            <a:spLocks noChangeArrowheads="1"/>
          </p:cNvSpPr>
          <p:nvPr/>
        </p:nvSpPr>
        <p:spPr bwMode="auto">
          <a:xfrm>
            <a:off x="5749066" y="1081172"/>
            <a:ext cx="2303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30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+sin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6295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9" grpId="0" autoUpdateAnimBg="0"/>
      <p:bldP spid="291860" grpId="0" autoUpdateAnimBg="0"/>
      <p:bldP spid="291861" grpId="0" autoUpdateAnimBg="0"/>
      <p:bldP spid="291862" grpId="0" autoUpdateAnimBg="0"/>
      <p:bldP spid="291864" grpId="0" autoUpdateAnimBg="0"/>
      <p:bldP spid="291865" grpId="0"/>
      <p:bldP spid="2918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 Box 2"/>
          <p:cNvSpPr txBox="1">
            <a:spLocks noChangeArrowheads="1"/>
          </p:cNvSpPr>
          <p:nvPr/>
        </p:nvSpPr>
        <p:spPr bwMode="auto">
          <a:xfrm>
            <a:off x="684213" y="86916"/>
            <a:ext cx="444976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3.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几</a:t>
            </a:r>
            <a:r>
              <a:rPr lang="zh-CN" altLang="en-US" dirty="0" smtClean="0">
                <a:solidFill>
                  <a:srgbClr val="FF0000"/>
                </a:solidFill>
                <a:ea typeface="楷体_GB2312" charset="-122"/>
              </a:rPr>
              <a:t>个常出现的具体函数</a:t>
            </a:r>
            <a:endParaRPr lang="zh-CN" altLang="en-US" sz="2400" b="0" dirty="0">
              <a:solidFill>
                <a:srgbClr val="FF0000"/>
              </a:solidFill>
              <a:ea typeface="楷体_GB2312" charset="-122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827088" y="613501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/>
              <a:t>(1) </a:t>
            </a:r>
            <a:r>
              <a:rPr lang="zh-CN" altLang="en-US" dirty="0">
                <a:solidFill>
                  <a:srgbClr val="0000FF"/>
                </a:solidFill>
                <a:ea typeface="楷体_GB2312" charset="-122"/>
              </a:rPr>
              <a:t>绝对值函数</a:t>
            </a:r>
          </a:p>
        </p:txBody>
      </p:sp>
      <p:graphicFrame>
        <p:nvGraphicFramePr>
          <p:cNvPr id="196621" name="Object 13"/>
          <p:cNvGraphicFramePr>
            <a:graphicFrameLocks noChangeAspect="1"/>
          </p:cNvGraphicFramePr>
          <p:nvPr/>
        </p:nvGraphicFramePr>
        <p:xfrm>
          <a:off x="2367728" y="1158255"/>
          <a:ext cx="381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55" name="Equation" r:id="rId3" imgW="381000" imgH="977900" progId="Equation.3">
                  <p:embed/>
                </p:oleObj>
              </mc:Choice>
              <mc:Fallback>
                <p:oleObj name="Equation" r:id="rId3" imgW="381000" imgH="97790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728" y="1158255"/>
                        <a:ext cx="3810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22900" y="1013223"/>
            <a:ext cx="2787650" cy="1554956"/>
            <a:chOff x="3552" y="1478"/>
            <a:chExt cx="1756" cy="1306"/>
          </a:xfrm>
        </p:grpSpPr>
        <p:graphicFrame>
          <p:nvGraphicFramePr>
            <p:cNvPr id="22536" name="Object 21"/>
            <p:cNvGraphicFramePr>
              <a:graphicFrameLocks noChangeAspect="1"/>
            </p:cNvGraphicFramePr>
            <p:nvPr/>
          </p:nvGraphicFramePr>
          <p:xfrm>
            <a:off x="5184" y="2544"/>
            <a:ext cx="124" cy="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56" name="Equation" r:id="rId5" imgW="253890" imgH="241195" progId="Equation.3">
                    <p:embed/>
                  </p:oleObj>
                </mc:Choice>
                <mc:Fallback>
                  <p:oleObj name="Equation" r:id="rId5" imgW="253890" imgH="241195" progId="Equation.3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2544"/>
                          <a:ext cx="124" cy="1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64" name="Line 22"/>
            <p:cNvSpPr>
              <a:spLocks noChangeShapeType="1"/>
            </p:cNvSpPr>
            <p:nvPr/>
          </p:nvSpPr>
          <p:spPr bwMode="auto">
            <a:xfrm>
              <a:off x="3552" y="2496"/>
              <a:ext cx="17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Line 23"/>
            <p:cNvSpPr>
              <a:spLocks noChangeShapeType="1"/>
            </p:cNvSpPr>
            <p:nvPr/>
          </p:nvSpPr>
          <p:spPr bwMode="auto">
            <a:xfrm flipV="1">
              <a:off x="4368" y="1488"/>
              <a:ext cx="0" cy="12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537" name="Object 24"/>
            <p:cNvGraphicFramePr>
              <a:graphicFrameLocks noChangeAspect="1"/>
            </p:cNvGraphicFramePr>
            <p:nvPr/>
          </p:nvGraphicFramePr>
          <p:xfrm>
            <a:off x="4196" y="1478"/>
            <a:ext cx="124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57" name="Equation" r:id="rId7" imgW="253780" imgH="317225" progId="Equation.3">
                    <p:embed/>
                  </p:oleObj>
                </mc:Choice>
                <mc:Fallback>
                  <p:oleObj name="Equation" r:id="rId7" imgW="253780" imgH="317225" progId="Equation.3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6" y="1478"/>
                          <a:ext cx="124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8" name="Object 25"/>
            <p:cNvGraphicFramePr>
              <a:graphicFrameLocks noChangeAspect="1"/>
            </p:cNvGraphicFramePr>
            <p:nvPr/>
          </p:nvGraphicFramePr>
          <p:xfrm>
            <a:off x="4176" y="2496"/>
            <a:ext cx="142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58" name="Equation" r:id="rId9" imgW="291847" imgH="317225" progId="Equation.3">
                    <p:embed/>
                  </p:oleObj>
                </mc:Choice>
                <mc:Fallback>
                  <p:oleObj name="Equation" r:id="rId9" imgW="291847" imgH="317225" progId="Equation.3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496"/>
                          <a:ext cx="142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6634" name="Line 26"/>
          <p:cNvSpPr>
            <a:spLocks noChangeShapeType="1"/>
          </p:cNvSpPr>
          <p:nvPr/>
        </p:nvSpPr>
        <p:spPr bwMode="auto">
          <a:xfrm flipV="1">
            <a:off x="6718300" y="1310879"/>
            <a:ext cx="12192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35" name="Line 27"/>
          <p:cNvSpPr>
            <a:spLocks noChangeShapeType="1"/>
          </p:cNvSpPr>
          <p:nvPr/>
        </p:nvSpPr>
        <p:spPr bwMode="auto">
          <a:xfrm flipH="1" flipV="1">
            <a:off x="5575300" y="1368028"/>
            <a:ext cx="1143000" cy="857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42" name="Rectangle 34"/>
          <p:cNvSpPr>
            <a:spLocks noChangeArrowheads="1"/>
          </p:cNvSpPr>
          <p:nvPr/>
        </p:nvSpPr>
        <p:spPr bwMode="auto">
          <a:xfrm>
            <a:off x="2686461" y="1134778"/>
            <a:ext cx="17272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0,</a:t>
            </a:r>
          </a:p>
        </p:txBody>
      </p:sp>
      <p:sp>
        <p:nvSpPr>
          <p:cNvPr id="196643" name="Rectangle 35"/>
          <p:cNvSpPr>
            <a:spLocks noChangeArrowheads="1"/>
          </p:cNvSpPr>
          <p:nvPr/>
        </p:nvSpPr>
        <p:spPr bwMode="auto">
          <a:xfrm>
            <a:off x="2595788" y="1502219"/>
            <a:ext cx="180022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dirty="0"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  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&lt;0.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1231229" y="1253462"/>
            <a:ext cx="1800225" cy="4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y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=|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|=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47" name="Rectangle 39"/>
          <p:cNvSpPr>
            <a:spLocks noChangeArrowheads="1"/>
          </p:cNvSpPr>
          <p:nvPr/>
        </p:nvSpPr>
        <p:spPr bwMode="auto">
          <a:xfrm>
            <a:off x="7380289" y="908447"/>
            <a:ext cx="1150937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=|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</a:t>
            </a:r>
            <a:endParaRPr lang="en-US" altLang="zh-C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335588" y="2674144"/>
            <a:ext cx="3200400" cy="1200150"/>
            <a:chOff x="3504" y="1392"/>
            <a:chExt cx="2016" cy="1008"/>
          </a:xfrm>
        </p:grpSpPr>
        <p:graphicFrame>
          <p:nvGraphicFramePr>
            <p:cNvPr id="22533" name="Object 41"/>
            <p:cNvGraphicFramePr>
              <a:graphicFrameLocks noChangeAspect="1"/>
            </p:cNvGraphicFramePr>
            <p:nvPr/>
          </p:nvGraphicFramePr>
          <p:xfrm>
            <a:off x="5396" y="1994"/>
            <a:ext cx="124" cy="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59" name="Equation" r:id="rId11" imgW="253890" imgH="241195" progId="Equation.3">
                    <p:embed/>
                  </p:oleObj>
                </mc:Choice>
                <mc:Fallback>
                  <p:oleObj name="Equation" r:id="rId11" imgW="253890" imgH="241195" progId="Equation.3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6" y="1994"/>
                          <a:ext cx="124" cy="1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62" name="Line 42"/>
            <p:cNvSpPr>
              <a:spLocks noChangeShapeType="1"/>
            </p:cNvSpPr>
            <p:nvPr/>
          </p:nvSpPr>
          <p:spPr bwMode="auto">
            <a:xfrm>
              <a:off x="3504" y="1968"/>
              <a:ext cx="19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Line 43"/>
            <p:cNvSpPr>
              <a:spLocks noChangeShapeType="1"/>
            </p:cNvSpPr>
            <p:nvPr/>
          </p:nvSpPr>
          <p:spPr bwMode="auto">
            <a:xfrm flipV="1">
              <a:off x="4416" y="1440"/>
              <a:ext cx="0" cy="96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534" name="Object 44"/>
            <p:cNvGraphicFramePr>
              <a:graphicFrameLocks noChangeAspect="1"/>
            </p:cNvGraphicFramePr>
            <p:nvPr/>
          </p:nvGraphicFramePr>
          <p:xfrm>
            <a:off x="4244" y="1392"/>
            <a:ext cx="124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60" name="Equation" r:id="rId12" imgW="253780" imgH="317225" progId="Equation.3">
                    <p:embed/>
                  </p:oleObj>
                </mc:Choice>
                <mc:Fallback>
                  <p:oleObj name="Equation" r:id="rId12" imgW="253780" imgH="317225" progId="Equation.3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4" y="1392"/>
                          <a:ext cx="124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5" name="Object 45"/>
            <p:cNvGraphicFramePr>
              <a:graphicFrameLocks noChangeAspect="1"/>
            </p:cNvGraphicFramePr>
            <p:nvPr/>
          </p:nvGraphicFramePr>
          <p:xfrm>
            <a:off x="4224" y="1968"/>
            <a:ext cx="142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61" name="Equation" r:id="rId13" imgW="291847" imgH="317225" progId="Equation.3">
                    <p:embed/>
                  </p:oleObj>
                </mc:Choice>
                <mc:Fallback>
                  <p:oleObj name="Equation" r:id="rId13" imgW="291847" imgH="317225" progId="Equation.3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968"/>
                          <a:ext cx="142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6654" name="Text Box 46"/>
          <p:cNvSpPr txBox="1">
            <a:spLocks noChangeArrowheads="1"/>
          </p:cNvSpPr>
          <p:nvPr/>
        </p:nvSpPr>
        <p:spPr bwMode="auto">
          <a:xfrm>
            <a:off x="827089" y="2139554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/>
              <a:t>(2) </a:t>
            </a:r>
            <a:r>
              <a:rPr lang="zh-CN" altLang="en-US" dirty="0">
                <a:solidFill>
                  <a:srgbClr val="0000FF"/>
                </a:solidFill>
                <a:ea typeface="楷体_GB2312" charset="-122"/>
              </a:rPr>
              <a:t>符号函数</a:t>
            </a:r>
          </a:p>
        </p:txBody>
      </p:sp>
      <p:graphicFrame>
        <p:nvGraphicFramePr>
          <p:cNvPr id="196655" name="Object 47"/>
          <p:cNvGraphicFramePr>
            <a:graphicFrameLocks noChangeAspect="1"/>
          </p:cNvGraphicFramePr>
          <p:nvPr/>
        </p:nvGraphicFramePr>
        <p:xfrm>
          <a:off x="1347788" y="2667001"/>
          <a:ext cx="1739657" cy="114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2" name="Equation" r:id="rId14" imgW="2108200" imgH="1511300" progId="Equation.3">
                  <p:embed/>
                </p:oleObj>
              </mc:Choice>
              <mc:Fallback>
                <p:oleObj name="Equation" r:id="rId14" imgW="2108200" imgH="1511300" progId="Equation.3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2667001"/>
                        <a:ext cx="1739657" cy="1146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58" name="Object 50"/>
          <p:cNvGraphicFramePr>
            <a:graphicFrameLocks noChangeAspect="1"/>
          </p:cNvGraphicFramePr>
          <p:nvPr/>
        </p:nvGraphicFramePr>
        <p:xfrm>
          <a:off x="6745288" y="3331369"/>
          <a:ext cx="114300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3" name="Equation" r:id="rId16" imgW="304560" imgH="304920" progId="Equation.3">
                  <p:embed/>
                </p:oleObj>
              </mc:Choice>
              <mc:Fallback>
                <p:oleObj name="Equation" r:id="rId16" imgW="304560" imgH="304920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3331369"/>
                        <a:ext cx="114300" cy="8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6515100" y="2800350"/>
            <a:ext cx="1563688" cy="516731"/>
            <a:chOff x="4195" y="845"/>
            <a:chExt cx="985" cy="434"/>
          </a:xfrm>
        </p:grpSpPr>
        <p:sp>
          <p:nvSpPr>
            <p:cNvPr id="22559" name="Line 52"/>
            <p:cNvSpPr>
              <a:spLocks noChangeShapeType="1"/>
            </p:cNvSpPr>
            <p:nvPr/>
          </p:nvSpPr>
          <p:spPr bwMode="auto">
            <a:xfrm>
              <a:off x="4348" y="1026"/>
              <a:ext cx="83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60" name="Oval 53"/>
            <p:cNvSpPr>
              <a:spLocks noChangeArrowheads="1"/>
            </p:cNvSpPr>
            <p:nvPr/>
          </p:nvSpPr>
          <p:spPr bwMode="auto">
            <a:xfrm>
              <a:off x="4326" y="979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61" name="Rectangle 54"/>
            <p:cNvSpPr>
              <a:spLocks noChangeArrowheads="1"/>
            </p:cNvSpPr>
            <p:nvPr/>
          </p:nvSpPr>
          <p:spPr bwMode="auto">
            <a:xfrm>
              <a:off x="4195" y="845"/>
              <a:ext cx="227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400">
                  <a:cs typeface="Times New Roman" pitchFamily="18" charset="0"/>
                  <a:sym typeface="Symbol" pitchFamily="18" charset="2"/>
                </a:rPr>
                <a:t>1</a:t>
              </a:r>
              <a:endParaRPr lang="en-US" altLang="zh-CN" sz="24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364164" y="3501627"/>
            <a:ext cx="2027237" cy="516731"/>
            <a:chOff x="3463" y="1434"/>
            <a:chExt cx="1277" cy="434"/>
          </a:xfrm>
        </p:grpSpPr>
        <p:grpSp>
          <p:nvGrpSpPr>
            <p:cNvPr id="22555" name="Group 56"/>
            <p:cNvGrpSpPr>
              <a:grpSpLocks/>
            </p:cNvGrpSpPr>
            <p:nvPr/>
          </p:nvGrpSpPr>
          <p:grpSpPr bwMode="auto">
            <a:xfrm>
              <a:off x="3463" y="1600"/>
              <a:ext cx="914" cy="48"/>
              <a:chOff x="3379" y="2246"/>
              <a:chExt cx="914" cy="48"/>
            </a:xfrm>
          </p:grpSpPr>
          <p:sp>
            <p:nvSpPr>
              <p:cNvPr id="22557" name="Line 57"/>
              <p:cNvSpPr>
                <a:spLocks noChangeShapeType="1"/>
              </p:cNvSpPr>
              <p:nvPr/>
            </p:nvSpPr>
            <p:spPr bwMode="auto">
              <a:xfrm flipH="1">
                <a:off x="3379" y="2256"/>
                <a:ext cx="88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8" name="Oval 58"/>
              <p:cNvSpPr>
                <a:spLocks noChangeArrowheads="1"/>
              </p:cNvSpPr>
              <p:nvPr/>
            </p:nvSpPr>
            <p:spPr bwMode="auto">
              <a:xfrm>
                <a:off x="4241" y="2246"/>
                <a:ext cx="52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556" name="Rectangle 59"/>
            <p:cNvSpPr>
              <a:spLocks noChangeArrowheads="1"/>
            </p:cNvSpPr>
            <p:nvPr/>
          </p:nvSpPr>
          <p:spPr bwMode="auto">
            <a:xfrm>
              <a:off x="4332" y="1434"/>
              <a:ext cx="40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altLang="zh-CN" sz="2400">
                  <a:cs typeface="Times New Roman" pitchFamily="18" charset="0"/>
                  <a:sym typeface="Symbol" pitchFamily="18" charset="2"/>
                </a:rPr>
                <a:t>−1</a:t>
              </a:r>
              <a:endParaRPr lang="en-US" altLang="zh-CN" sz="2400"/>
            </a:p>
          </p:txBody>
        </p:sp>
      </p:grpSp>
      <p:sp>
        <p:nvSpPr>
          <p:cNvPr id="196668" name="Rectangle 60"/>
          <p:cNvSpPr>
            <a:spLocks noChangeArrowheads="1"/>
          </p:cNvSpPr>
          <p:nvPr/>
        </p:nvSpPr>
        <p:spPr bwMode="auto">
          <a:xfrm>
            <a:off x="2966908" y="3410035"/>
            <a:ext cx="180022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dirty="0"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1,    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&lt;0.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69" name="Rectangle 61"/>
          <p:cNvSpPr>
            <a:spLocks noChangeArrowheads="1"/>
          </p:cNvSpPr>
          <p:nvPr/>
        </p:nvSpPr>
        <p:spPr bwMode="auto">
          <a:xfrm>
            <a:off x="3036066" y="2583657"/>
            <a:ext cx="17272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1,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&gt;0,</a:t>
            </a:r>
          </a:p>
        </p:txBody>
      </p:sp>
      <p:sp>
        <p:nvSpPr>
          <p:cNvPr id="196670" name="Rectangle 62"/>
          <p:cNvSpPr>
            <a:spLocks noChangeArrowheads="1"/>
          </p:cNvSpPr>
          <p:nvPr/>
        </p:nvSpPr>
        <p:spPr bwMode="auto">
          <a:xfrm>
            <a:off x="3025308" y="3021849"/>
            <a:ext cx="17272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x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=0,</a:t>
            </a:r>
          </a:p>
        </p:txBody>
      </p:sp>
    </p:spTree>
    <p:extLst>
      <p:ext uri="{BB962C8B-B14F-4D97-AF65-F5344CB8AC3E}">
        <p14:creationId xmlns:p14="http://schemas.microsoft.com/office/powerpoint/2010/main" val="11040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6" grpId="0" autoUpdateAnimBg="0"/>
      <p:bldP spid="196634" grpId="0" animBg="1"/>
      <p:bldP spid="196635" grpId="0" animBg="1"/>
      <p:bldP spid="196642" grpId="0" autoUpdateAnimBg="0"/>
      <p:bldP spid="196643" grpId="0" autoUpdateAnimBg="0"/>
      <p:bldP spid="196644" grpId="0" autoUpdateAnimBg="0"/>
      <p:bldP spid="196647" grpId="0" autoUpdateAnimBg="0"/>
      <p:bldP spid="196654" grpId="0" autoUpdateAnimBg="0"/>
      <p:bldP spid="196668" grpId="0" autoUpdateAnimBg="0"/>
      <p:bldP spid="196669" grpId="0" autoUpdateAnimBg="0"/>
      <p:bldP spid="1966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225550" y="914400"/>
            <a:ext cx="4127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smtClean="0">
                <a:latin typeface="Times New Roman" pitchFamily="18" charset="0"/>
              </a:rPr>
              <a:t>(3)    </a:t>
            </a:r>
            <a:r>
              <a:rPr kumimoji="1" lang="zh-CN" altLang="en-US" sz="2800" b="1" dirty="0">
                <a:latin typeface="Times New Roman" pitchFamily="18" charset="0"/>
              </a:rPr>
              <a:t>取整函数 </a:t>
            </a:r>
            <a:r>
              <a:rPr kumimoji="1" lang="en-US" altLang="zh-CN" sz="2800" b="1" i="1" dirty="0">
                <a:latin typeface="Times New Roman" pitchFamily="18" charset="0"/>
              </a:rPr>
              <a:t>y=</a:t>
            </a:r>
            <a:r>
              <a:rPr kumimoji="1" lang="en-US" altLang="zh-CN" sz="2800" b="1" dirty="0">
                <a:latin typeface="Times New Roman" pitchFamily="18" charset="0"/>
              </a:rPr>
              <a:t>[</a:t>
            </a:r>
            <a:r>
              <a:rPr kumimoji="1" lang="en-US" altLang="zh-CN" sz="2800" b="1" i="1" dirty="0">
                <a:latin typeface="Times New Roman" pitchFamily="18" charset="0"/>
              </a:rPr>
              <a:t>x</a:t>
            </a:r>
            <a:r>
              <a:rPr kumimoji="1" lang="en-US" altLang="zh-CN" sz="2800" b="1" dirty="0">
                <a:latin typeface="Times New Roman" pitchFamily="18" charset="0"/>
              </a:rPr>
              <a:t>]</a:t>
            </a:r>
            <a:endParaRPr kumimoji="1" lang="en-US" altLang="zh-CN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Times New Roman" pitchFamily="18" charset="0"/>
              </a:rPr>
              <a:t>[</a:t>
            </a:r>
            <a:r>
              <a:rPr kumimoji="1" lang="en-US" altLang="zh-CN" sz="2400" b="1" i="1" dirty="0">
                <a:latin typeface="Times New Roman" pitchFamily="18" charset="0"/>
              </a:rPr>
              <a:t>x</a:t>
            </a:r>
            <a:r>
              <a:rPr kumimoji="1" lang="en-US" altLang="zh-CN" sz="2400" b="1" dirty="0">
                <a:latin typeface="Times New Roman" pitchFamily="18" charset="0"/>
              </a:rPr>
              <a:t>]</a:t>
            </a:r>
            <a:r>
              <a:rPr kumimoji="1" lang="zh-CN" altLang="en-US" sz="2400" b="1" dirty="0">
                <a:latin typeface="Times New Roman" pitchFamily="18" charset="0"/>
              </a:rPr>
              <a:t>表示不超过    的最大整数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grpSp>
        <p:nvGrpSpPr>
          <p:cNvPr id="200707" name="Group 3"/>
          <p:cNvGrpSpPr>
            <a:grpSpLocks/>
          </p:cNvGrpSpPr>
          <p:nvPr/>
        </p:nvGrpSpPr>
        <p:grpSpPr bwMode="auto">
          <a:xfrm>
            <a:off x="4267200" y="1026319"/>
            <a:ext cx="4133850" cy="2516981"/>
            <a:chOff x="2964" y="1582"/>
            <a:chExt cx="2604" cy="2114"/>
          </a:xfrm>
        </p:grpSpPr>
        <p:sp>
          <p:nvSpPr>
            <p:cNvPr id="200708" name="Text Box 4"/>
            <p:cNvSpPr txBox="1">
              <a:spLocks noChangeArrowheads="1"/>
            </p:cNvSpPr>
            <p:nvPr/>
          </p:nvSpPr>
          <p:spPr bwMode="auto">
            <a:xfrm>
              <a:off x="4128" y="2736"/>
              <a:ext cx="144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</a:rPr>
                <a:t> 1  2  3   4  5  </a:t>
              </a:r>
            </a:p>
          </p:txBody>
        </p:sp>
        <p:sp>
          <p:nvSpPr>
            <p:cNvPr id="200709" name="Text Box 5"/>
            <p:cNvSpPr txBox="1">
              <a:spLocks noChangeArrowheads="1"/>
            </p:cNvSpPr>
            <p:nvPr/>
          </p:nvSpPr>
          <p:spPr bwMode="auto">
            <a:xfrm>
              <a:off x="4004" y="2976"/>
              <a:ext cx="119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00710" name="Text Box 6"/>
            <p:cNvSpPr txBox="1">
              <a:spLocks noChangeArrowheads="1"/>
            </p:cNvSpPr>
            <p:nvPr/>
          </p:nvSpPr>
          <p:spPr bwMode="auto">
            <a:xfrm>
              <a:off x="4004" y="3288"/>
              <a:ext cx="13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00711" name="Line 7"/>
            <p:cNvSpPr>
              <a:spLocks noChangeShapeType="1"/>
            </p:cNvSpPr>
            <p:nvPr/>
          </p:nvSpPr>
          <p:spPr bwMode="auto">
            <a:xfrm>
              <a:off x="4271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2" name="Line 8"/>
            <p:cNvSpPr>
              <a:spLocks noChangeShapeType="1"/>
            </p:cNvSpPr>
            <p:nvPr/>
          </p:nvSpPr>
          <p:spPr bwMode="auto">
            <a:xfrm>
              <a:off x="4472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>
              <a:off x="4680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4" name="Line 10"/>
            <p:cNvSpPr>
              <a:spLocks noChangeShapeType="1"/>
            </p:cNvSpPr>
            <p:nvPr/>
          </p:nvSpPr>
          <p:spPr bwMode="auto">
            <a:xfrm>
              <a:off x="4888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5" name="Line 11"/>
            <p:cNvSpPr>
              <a:spLocks noChangeShapeType="1"/>
            </p:cNvSpPr>
            <p:nvPr/>
          </p:nvSpPr>
          <p:spPr bwMode="auto">
            <a:xfrm>
              <a:off x="5083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6" name="Line 12"/>
            <p:cNvSpPr>
              <a:spLocks noChangeShapeType="1"/>
            </p:cNvSpPr>
            <p:nvPr/>
          </p:nvSpPr>
          <p:spPr bwMode="auto">
            <a:xfrm>
              <a:off x="3172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3380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8" name="Line 14"/>
            <p:cNvSpPr>
              <a:spLocks noChangeShapeType="1"/>
            </p:cNvSpPr>
            <p:nvPr/>
          </p:nvSpPr>
          <p:spPr bwMode="auto">
            <a:xfrm>
              <a:off x="3848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3621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20" name="Line 16"/>
            <p:cNvSpPr>
              <a:spLocks noChangeShapeType="1"/>
            </p:cNvSpPr>
            <p:nvPr/>
          </p:nvSpPr>
          <p:spPr bwMode="auto">
            <a:xfrm>
              <a:off x="4004" y="3456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21" name="Line 17"/>
            <p:cNvSpPr>
              <a:spLocks noChangeShapeType="1"/>
            </p:cNvSpPr>
            <p:nvPr/>
          </p:nvSpPr>
          <p:spPr bwMode="auto">
            <a:xfrm>
              <a:off x="4004" y="3264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22" name="Line 18"/>
            <p:cNvSpPr>
              <a:spLocks noChangeShapeType="1"/>
            </p:cNvSpPr>
            <p:nvPr/>
          </p:nvSpPr>
          <p:spPr bwMode="auto">
            <a:xfrm>
              <a:off x="4004" y="3120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23" name="Line 19"/>
            <p:cNvSpPr>
              <a:spLocks noChangeShapeType="1"/>
            </p:cNvSpPr>
            <p:nvPr/>
          </p:nvSpPr>
          <p:spPr bwMode="auto">
            <a:xfrm>
              <a:off x="3068" y="2784"/>
              <a:ext cx="22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24" name="Text Box 20"/>
            <p:cNvSpPr txBox="1">
              <a:spLocks noChangeArrowheads="1"/>
            </p:cNvSpPr>
            <p:nvPr/>
          </p:nvSpPr>
          <p:spPr bwMode="auto">
            <a:xfrm>
              <a:off x="2964" y="2736"/>
              <a:ext cx="202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dirty="0">
                  <a:latin typeface="Times New Roman" pitchFamily="18" charset="0"/>
                </a:rPr>
                <a:t>-4 -3 -2 -1  </a:t>
              </a:r>
            </a:p>
          </p:txBody>
        </p:sp>
        <p:sp>
          <p:nvSpPr>
            <p:cNvPr id="200725" name="Text Box 21"/>
            <p:cNvSpPr txBox="1">
              <a:spLocks noChangeArrowheads="1"/>
            </p:cNvSpPr>
            <p:nvPr/>
          </p:nvSpPr>
          <p:spPr bwMode="auto">
            <a:xfrm>
              <a:off x="3777" y="1618"/>
              <a:ext cx="349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dirty="0">
                  <a:latin typeface="Times New Roman" pitchFamily="18" charset="0"/>
                </a:rPr>
                <a:t>  </a:t>
              </a:r>
              <a:r>
                <a:rPr kumimoji="1" lang="en-US" altLang="zh-CN" dirty="0">
                  <a:latin typeface="Times New Roman" pitchFamily="18" charset="0"/>
                </a:rPr>
                <a:t>4 3 2 1  </a:t>
              </a:r>
            </a:p>
          </p:txBody>
        </p:sp>
        <p:sp>
          <p:nvSpPr>
            <p:cNvPr id="200726" name="Text Box 22"/>
            <p:cNvSpPr txBox="1">
              <a:spLocks noChangeArrowheads="1"/>
            </p:cNvSpPr>
            <p:nvPr/>
          </p:nvSpPr>
          <p:spPr bwMode="auto">
            <a:xfrm>
              <a:off x="4004" y="2784"/>
              <a:ext cx="83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dirty="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00727" name="Text Box 23"/>
            <p:cNvSpPr txBox="1">
              <a:spLocks noChangeArrowheads="1"/>
            </p:cNvSpPr>
            <p:nvPr/>
          </p:nvSpPr>
          <p:spPr bwMode="auto">
            <a:xfrm>
              <a:off x="4004" y="3120"/>
              <a:ext cx="10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00728" name="Line 24"/>
            <p:cNvSpPr>
              <a:spLocks noChangeShapeType="1"/>
            </p:cNvSpPr>
            <p:nvPr/>
          </p:nvSpPr>
          <p:spPr bwMode="auto">
            <a:xfrm>
              <a:off x="4056" y="2256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29" name="Line 25"/>
            <p:cNvSpPr>
              <a:spLocks noChangeShapeType="1"/>
            </p:cNvSpPr>
            <p:nvPr/>
          </p:nvSpPr>
          <p:spPr bwMode="auto">
            <a:xfrm>
              <a:off x="4056" y="2448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0" name="Line 26"/>
            <p:cNvSpPr>
              <a:spLocks noChangeShapeType="1"/>
            </p:cNvSpPr>
            <p:nvPr/>
          </p:nvSpPr>
          <p:spPr bwMode="auto">
            <a:xfrm>
              <a:off x="4056" y="2640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1" name="Line 27"/>
            <p:cNvSpPr>
              <a:spLocks noChangeShapeType="1"/>
            </p:cNvSpPr>
            <p:nvPr/>
          </p:nvSpPr>
          <p:spPr bwMode="auto">
            <a:xfrm>
              <a:off x="4056" y="2064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2" name="Line 28"/>
            <p:cNvSpPr>
              <a:spLocks noChangeShapeType="1"/>
            </p:cNvSpPr>
            <p:nvPr/>
          </p:nvSpPr>
          <p:spPr bwMode="auto">
            <a:xfrm>
              <a:off x="3883" y="2952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3" name="Line 29"/>
            <p:cNvSpPr>
              <a:spLocks noChangeShapeType="1"/>
            </p:cNvSpPr>
            <p:nvPr/>
          </p:nvSpPr>
          <p:spPr bwMode="auto">
            <a:xfrm>
              <a:off x="4264" y="2640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4" name="Line 30"/>
            <p:cNvSpPr>
              <a:spLocks noChangeShapeType="1"/>
            </p:cNvSpPr>
            <p:nvPr/>
          </p:nvSpPr>
          <p:spPr bwMode="auto">
            <a:xfrm>
              <a:off x="4459" y="2448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5" name="Line 31"/>
            <p:cNvSpPr>
              <a:spLocks noChangeShapeType="1"/>
            </p:cNvSpPr>
            <p:nvPr/>
          </p:nvSpPr>
          <p:spPr bwMode="auto">
            <a:xfrm>
              <a:off x="4680" y="2256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6" name="Line 32"/>
            <p:cNvSpPr>
              <a:spLocks noChangeShapeType="1"/>
            </p:cNvSpPr>
            <p:nvPr/>
          </p:nvSpPr>
          <p:spPr bwMode="auto">
            <a:xfrm>
              <a:off x="4875" y="2064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7" name="Oval 33"/>
            <p:cNvSpPr>
              <a:spLocks noChangeArrowheads="1"/>
            </p:cNvSpPr>
            <p:nvPr/>
          </p:nvSpPr>
          <p:spPr bwMode="auto">
            <a:xfrm>
              <a:off x="5044" y="2046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8" name="Oval 34"/>
            <p:cNvSpPr>
              <a:spLocks noChangeArrowheads="1"/>
            </p:cNvSpPr>
            <p:nvPr/>
          </p:nvSpPr>
          <p:spPr bwMode="auto">
            <a:xfrm>
              <a:off x="4836" y="2232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39" name="Oval 35"/>
            <p:cNvSpPr>
              <a:spLocks noChangeArrowheads="1"/>
            </p:cNvSpPr>
            <p:nvPr/>
          </p:nvSpPr>
          <p:spPr bwMode="auto">
            <a:xfrm>
              <a:off x="4628" y="2430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40" name="Oval 36"/>
            <p:cNvSpPr>
              <a:spLocks noChangeArrowheads="1"/>
            </p:cNvSpPr>
            <p:nvPr/>
          </p:nvSpPr>
          <p:spPr bwMode="auto">
            <a:xfrm>
              <a:off x="4420" y="2622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41" name="Oval 37"/>
            <p:cNvSpPr>
              <a:spLocks noChangeArrowheads="1"/>
            </p:cNvSpPr>
            <p:nvPr/>
          </p:nvSpPr>
          <p:spPr bwMode="auto">
            <a:xfrm>
              <a:off x="4030" y="2928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42" name="Oval 38"/>
            <p:cNvSpPr>
              <a:spLocks noChangeArrowheads="1"/>
            </p:cNvSpPr>
            <p:nvPr/>
          </p:nvSpPr>
          <p:spPr bwMode="auto">
            <a:xfrm>
              <a:off x="4245" y="2760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43" name="Oval 39"/>
            <p:cNvSpPr>
              <a:spLocks noChangeArrowheads="1"/>
            </p:cNvSpPr>
            <p:nvPr/>
          </p:nvSpPr>
          <p:spPr bwMode="auto">
            <a:xfrm>
              <a:off x="3380" y="3408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44" name="Oval 40"/>
            <p:cNvSpPr>
              <a:spLocks noChangeArrowheads="1"/>
            </p:cNvSpPr>
            <p:nvPr/>
          </p:nvSpPr>
          <p:spPr bwMode="auto">
            <a:xfrm>
              <a:off x="3796" y="3072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45" name="Oval 41"/>
            <p:cNvSpPr>
              <a:spLocks noChangeArrowheads="1"/>
            </p:cNvSpPr>
            <p:nvPr/>
          </p:nvSpPr>
          <p:spPr bwMode="auto">
            <a:xfrm>
              <a:off x="3588" y="3234"/>
              <a:ext cx="5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46" name="Line 42"/>
            <p:cNvSpPr>
              <a:spLocks noChangeShapeType="1"/>
            </p:cNvSpPr>
            <p:nvPr/>
          </p:nvSpPr>
          <p:spPr bwMode="auto">
            <a:xfrm>
              <a:off x="4056" y="2784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47" name="Text Box 43"/>
            <p:cNvSpPr txBox="1">
              <a:spLocks noChangeArrowheads="1"/>
            </p:cNvSpPr>
            <p:nvPr/>
          </p:nvSpPr>
          <p:spPr bwMode="auto">
            <a:xfrm>
              <a:off x="5260" y="2590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x</a:t>
              </a:r>
              <a:endParaRPr kumimoji="1" lang="en-US" altLang="zh-CN" sz="2400" b="1">
                <a:latin typeface="Times New Roman" pitchFamily="18" charset="0"/>
              </a:endParaRPr>
            </a:p>
          </p:txBody>
        </p:sp>
        <p:sp>
          <p:nvSpPr>
            <p:cNvPr id="200748" name="Text Box 44"/>
            <p:cNvSpPr txBox="1">
              <a:spLocks noChangeArrowheads="1"/>
            </p:cNvSpPr>
            <p:nvPr/>
          </p:nvSpPr>
          <p:spPr bwMode="auto">
            <a:xfrm>
              <a:off x="3988" y="1582"/>
              <a:ext cx="20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y</a:t>
              </a:r>
              <a:endParaRPr kumimoji="1" lang="en-US" altLang="zh-CN" sz="2400" b="1">
                <a:latin typeface="Times New Roman" pitchFamily="18" charset="0"/>
              </a:endParaRPr>
            </a:p>
          </p:txBody>
        </p:sp>
        <p:sp>
          <p:nvSpPr>
            <p:cNvPr id="200749" name="Text Box 45"/>
            <p:cNvSpPr txBox="1">
              <a:spLocks noChangeArrowheads="1"/>
            </p:cNvSpPr>
            <p:nvPr/>
          </p:nvSpPr>
          <p:spPr bwMode="auto">
            <a:xfrm>
              <a:off x="3887" y="2638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o</a:t>
              </a:r>
              <a:endParaRPr kumimoji="1" lang="en-US" altLang="zh-CN" sz="2400" b="1">
                <a:latin typeface="Times New Roman" pitchFamily="18" charset="0"/>
              </a:endParaRPr>
            </a:p>
          </p:txBody>
        </p:sp>
        <p:sp>
          <p:nvSpPr>
            <p:cNvPr id="200750" name="Line 46"/>
            <p:cNvSpPr>
              <a:spLocks noChangeShapeType="1"/>
            </p:cNvSpPr>
            <p:nvPr/>
          </p:nvSpPr>
          <p:spPr bwMode="auto">
            <a:xfrm>
              <a:off x="3640" y="3084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51" name="Line 47"/>
            <p:cNvSpPr>
              <a:spLocks noChangeShapeType="1"/>
            </p:cNvSpPr>
            <p:nvPr/>
          </p:nvSpPr>
          <p:spPr bwMode="auto">
            <a:xfrm>
              <a:off x="3432" y="3264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52" name="Line 48"/>
            <p:cNvSpPr>
              <a:spLocks noChangeShapeType="1"/>
            </p:cNvSpPr>
            <p:nvPr/>
          </p:nvSpPr>
          <p:spPr bwMode="auto">
            <a:xfrm>
              <a:off x="3224" y="3420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53" name="Line 49"/>
            <p:cNvSpPr>
              <a:spLocks noChangeShapeType="1"/>
            </p:cNvSpPr>
            <p:nvPr/>
          </p:nvSpPr>
          <p:spPr bwMode="auto">
            <a:xfrm flipV="1">
              <a:off x="4056" y="1920"/>
              <a:ext cx="0" cy="17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0754" name="Text Box 50"/>
          <p:cNvSpPr txBox="1">
            <a:spLocks noChangeArrowheads="1"/>
          </p:cNvSpPr>
          <p:nvPr/>
        </p:nvSpPr>
        <p:spPr bwMode="auto">
          <a:xfrm>
            <a:off x="5353050" y="3714750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zh-CN" sz="2400" b="1">
                <a:latin typeface="Times New Roman" pitchFamily="18" charset="0"/>
              </a:rPr>
              <a:t>阶梯曲线</a:t>
            </a:r>
            <a:endParaRPr kumimoji="1" lang="zh-CN" altLang="en-US" sz="2400" b="1">
              <a:latin typeface="Times New Roman" pitchFamily="18" charset="0"/>
            </a:endParaRPr>
          </a:p>
        </p:txBody>
      </p:sp>
      <p:graphicFrame>
        <p:nvGraphicFramePr>
          <p:cNvPr id="20075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33078"/>
              </p:ext>
            </p:extLst>
          </p:nvPr>
        </p:nvGraphicFramePr>
        <p:xfrm>
          <a:off x="3260436" y="1673477"/>
          <a:ext cx="265113" cy="1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9" name="公式" r:id="rId3" imgW="266469" imgH="253780" progId="Equation.3">
                  <p:embed/>
                </p:oleObj>
              </mc:Choice>
              <mc:Fallback>
                <p:oleObj name="公式" r:id="rId3" imgW="266469" imgH="2537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436" y="1673477"/>
                        <a:ext cx="265113" cy="189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5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20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5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1442627" y="1449630"/>
          <a:ext cx="5340460" cy="120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3" name="Equation" r:id="rId3" imgW="2070000" imgH="482400" progId="Equation.DSMT4">
                  <p:embed/>
                </p:oleObj>
              </mc:Choice>
              <mc:Fallback>
                <p:oleObj name="Equation" r:id="rId3" imgW="2070000" imgH="4824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627" y="1449630"/>
                        <a:ext cx="5340460" cy="1207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1731" name="Group 3"/>
          <p:cNvGrpSpPr>
            <a:grpSpLocks/>
          </p:cNvGrpSpPr>
          <p:nvPr/>
        </p:nvGrpSpPr>
        <p:grpSpPr bwMode="auto">
          <a:xfrm>
            <a:off x="2667000" y="2397919"/>
            <a:ext cx="3735388" cy="1493044"/>
            <a:chOff x="1680" y="2014"/>
            <a:chExt cx="2353" cy="1254"/>
          </a:xfrm>
        </p:grpSpPr>
        <p:sp>
          <p:nvSpPr>
            <p:cNvPr id="201732" name="Line 4"/>
            <p:cNvSpPr>
              <a:spLocks noChangeShapeType="1"/>
            </p:cNvSpPr>
            <p:nvPr/>
          </p:nvSpPr>
          <p:spPr bwMode="auto">
            <a:xfrm>
              <a:off x="1784" y="2832"/>
              <a:ext cx="20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33" name="Line 5"/>
            <p:cNvSpPr>
              <a:spLocks noChangeShapeType="1"/>
            </p:cNvSpPr>
            <p:nvPr/>
          </p:nvSpPr>
          <p:spPr bwMode="auto">
            <a:xfrm flipV="1">
              <a:off x="2564" y="2352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34" name="Line 6"/>
            <p:cNvSpPr>
              <a:spLocks noChangeShapeType="1"/>
            </p:cNvSpPr>
            <p:nvPr/>
          </p:nvSpPr>
          <p:spPr bwMode="auto">
            <a:xfrm>
              <a:off x="1992" y="2544"/>
              <a:ext cx="14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>
              <a:off x="298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36" name="Text Box 8"/>
            <p:cNvSpPr txBox="1">
              <a:spLocks noChangeArrowheads="1"/>
            </p:cNvSpPr>
            <p:nvPr/>
          </p:nvSpPr>
          <p:spPr bwMode="auto">
            <a:xfrm>
              <a:off x="2784" y="2880"/>
              <a:ext cx="104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</a:rPr>
                <a:t>有理数点</a:t>
              </a:r>
              <a:endParaRPr kumimoji="1" lang="zh-CN" altLang="en-US" sz="2400">
                <a:latin typeface="Times New Roman" pitchFamily="18" charset="0"/>
              </a:endParaRPr>
            </a:p>
          </p:txBody>
        </p:sp>
        <p:sp>
          <p:nvSpPr>
            <p:cNvPr id="201737" name="Text Box 9"/>
            <p:cNvSpPr txBox="1">
              <a:spLocks noChangeArrowheads="1"/>
            </p:cNvSpPr>
            <p:nvPr/>
          </p:nvSpPr>
          <p:spPr bwMode="auto">
            <a:xfrm>
              <a:off x="1680" y="2880"/>
              <a:ext cx="100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itchFamily="18" charset="0"/>
                </a:rPr>
                <a:t>无理数点</a:t>
              </a:r>
              <a:endParaRPr kumimoji="1" lang="zh-CN" altLang="en-US" sz="2400">
                <a:latin typeface="Times New Roman" pitchFamily="18" charset="0"/>
              </a:endParaRPr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2044" y="2655"/>
              <a:ext cx="16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dirty="0">
                  <a:latin typeface="Times New Roman" pitchFamily="18" charset="0"/>
                </a:rPr>
                <a:t>•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2400" y="2508"/>
              <a:ext cx="14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1740" name="Text Box 12"/>
            <p:cNvSpPr txBox="1">
              <a:spLocks noChangeArrowheads="1"/>
            </p:cNvSpPr>
            <p:nvPr/>
          </p:nvSpPr>
          <p:spPr bwMode="auto">
            <a:xfrm>
              <a:off x="3820" y="2638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x</a:t>
              </a:r>
              <a:endParaRPr kumimoji="1" lang="en-US" altLang="zh-CN" sz="2400">
                <a:latin typeface="Times New Roman" pitchFamily="18" charset="0"/>
              </a:endParaRPr>
            </a:p>
          </p:txBody>
        </p:sp>
        <p:sp>
          <p:nvSpPr>
            <p:cNvPr id="201741" name="Text Box 13"/>
            <p:cNvSpPr txBox="1">
              <a:spLocks noChangeArrowheads="1"/>
            </p:cNvSpPr>
            <p:nvPr/>
          </p:nvSpPr>
          <p:spPr bwMode="auto">
            <a:xfrm>
              <a:off x="2480" y="2014"/>
              <a:ext cx="20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y</a:t>
              </a:r>
              <a:endParaRPr kumimoji="1" lang="en-US" altLang="zh-CN" sz="2400" b="1">
                <a:latin typeface="Times New Roman" pitchFamily="18" charset="0"/>
              </a:endParaRPr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531" y="2674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906463" y="857250"/>
            <a:ext cx="305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smtClean="0">
                <a:latin typeface="Times New Roman" pitchFamily="18" charset="0"/>
              </a:rPr>
              <a:t>(4)   </a:t>
            </a:r>
            <a:r>
              <a:rPr kumimoji="1" lang="zh-CN" altLang="en-US" sz="2800" b="1" dirty="0">
                <a:latin typeface="Times New Roman" pitchFamily="18" charset="0"/>
              </a:rPr>
              <a:t>狄利克雷函数</a:t>
            </a:r>
            <a:endParaRPr kumimoji="1" lang="zh-CN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968376" y="971550"/>
            <a:ext cx="390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itchFamily="18" charset="0"/>
              </a:rPr>
              <a:t>(4)   </a:t>
            </a:r>
            <a:r>
              <a:rPr kumimoji="1" lang="zh-CN" altLang="en-US" sz="2800" b="1" dirty="0" smtClean="0">
                <a:latin typeface="Times New Roman" pitchFamily="18" charset="0"/>
              </a:rPr>
              <a:t>最</a:t>
            </a:r>
            <a:r>
              <a:rPr kumimoji="1" lang="zh-CN" altLang="en-US" sz="2800" b="1" dirty="0">
                <a:latin typeface="Times New Roman" pitchFamily="18" charset="0"/>
              </a:rPr>
              <a:t>值函数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05132"/>
              </p:ext>
            </p:extLst>
          </p:nvPr>
        </p:nvGraphicFramePr>
        <p:xfrm>
          <a:off x="1089027" y="1545432"/>
          <a:ext cx="2187574" cy="28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6" name="公式" r:id="rId3" imgW="3314700" imgH="406400" progId="Equation.3">
                  <p:embed/>
                </p:oleObj>
              </mc:Choice>
              <mc:Fallback>
                <p:oleObj name="公式" r:id="rId3" imgW="3314700" imgH="40640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7" y="1545432"/>
                        <a:ext cx="2187574" cy="2833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47055"/>
              </p:ext>
            </p:extLst>
          </p:nvPr>
        </p:nvGraphicFramePr>
        <p:xfrm>
          <a:off x="4800600" y="1543050"/>
          <a:ext cx="2341418" cy="30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87" name="公式" r:id="rId5" imgW="3276600" imgH="406400" progId="Equation.3">
                  <p:embed/>
                </p:oleObj>
              </mc:Choice>
              <mc:Fallback>
                <p:oleObj name="公式" r:id="rId5" imgW="3276600" imgH="40640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43050"/>
                        <a:ext cx="2341418" cy="3059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757" name="Group 5"/>
          <p:cNvGrpSpPr>
            <a:grpSpLocks/>
          </p:cNvGrpSpPr>
          <p:nvPr/>
        </p:nvGrpSpPr>
        <p:grpSpPr bwMode="auto">
          <a:xfrm>
            <a:off x="1447800" y="1654968"/>
            <a:ext cx="2393950" cy="1776412"/>
            <a:chOff x="720" y="2542"/>
            <a:chExt cx="1508" cy="1492"/>
          </a:xfrm>
        </p:grpSpPr>
        <p:sp>
          <p:nvSpPr>
            <p:cNvPr id="202758" name="Line 6"/>
            <p:cNvSpPr>
              <a:spLocks noChangeShapeType="1"/>
            </p:cNvSpPr>
            <p:nvPr/>
          </p:nvSpPr>
          <p:spPr bwMode="auto">
            <a:xfrm>
              <a:off x="756" y="3744"/>
              <a:ext cx="13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 flipV="1">
              <a:off x="943" y="2832"/>
              <a:ext cx="0" cy="1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2760" name="Text Box 8"/>
            <p:cNvSpPr txBox="1">
              <a:spLocks noChangeArrowheads="1"/>
            </p:cNvSpPr>
            <p:nvPr/>
          </p:nvSpPr>
          <p:spPr bwMode="auto">
            <a:xfrm>
              <a:off x="868" y="2542"/>
              <a:ext cx="20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y</a:t>
              </a:r>
              <a:endParaRPr kumimoji="1" lang="en-US" altLang="zh-CN" sz="2400" b="1">
                <a:latin typeface="Times New Roman" pitchFamily="18" charset="0"/>
              </a:endParaRPr>
            </a:p>
          </p:txBody>
        </p:sp>
        <p:sp>
          <p:nvSpPr>
            <p:cNvPr id="202761" name="Text Box 9"/>
            <p:cNvSpPr txBox="1">
              <a:spLocks noChangeArrowheads="1"/>
            </p:cNvSpPr>
            <p:nvPr/>
          </p:nvSpPr>
          <p:spPr bwMode="auto">
            <a:xfrm>
              <a:off x="2015" y="3526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x</a:t>
              </a:r>
              <a:endParaRPr kumimoji="1" lang="en-US" altLang="zh-CN" sz="2400" b="1">
                <a:latin typeface="Times New Roman" pitchFamily="18" charset="0"/>
              </a:endParaRPr>
            </a:p>
          </p:txBody>
        </p:sp>
        <p:sp>
          <p:nvSpPr>
            <p:cNvPr id="202762" name="Text Box 10"/>
            <p:cNvSpPr txBox="1">
              <a:spLocks noChangeArrowheads="1"/>
            </p:cNvSpPr>
            <p:nvPr/>
          </p:nvSpPr>
          <p:spPr bwMode="auto">
            <a:xfrm>
              <a:off x="747" y="3646"/>
              <a:ext cx="21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o</a:t>
              </a:r>
              <a:endParaRPr kumimoji="1" lang="en-US" altLang="zh-CN" sz="2400" b="1">
                <a:latin typeface="Times New Roman" pitchFamily="18" charset="0"/>
              </a:endParaRPr>
            </a:p>
          </p:txBody>
        </p:sp>
        <p:sp>
          <p:nvSpPr>
            <p:cNvPr id="202763" name="Arc 11"/>
            <p:cNvSpPr>
              <a:spLocks/>
            </p:cNvSpPr>
            <p:nvPr/>
          </p:nvSpPr>
          <p:spPr bwMode="auto">
            <a:xfrm rot="-10800000">
              <a:off x="816" y="2928"/>
              <a:ext cx="86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2764" name="Line 12"/>
            <p:cNvSpPr>
              <a:spLocks noChangeShapeType="1"/>
            </p:cNvSpPr>
            <p:nvPr/>
          </p:nvSpPr>
          <p:spPr bwMode="auto">
            <a:xfrm flipV="1">
              <a:off x="720" y="2963"/>
              <a:ext cx="1104" cy="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 flipV="1">
              <a:off x="1056" y="2937"/>
              <a:ext cx="816" cy="47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2766" name="Arc 14"/>
            <p:cNvSpPr>
              <a:spLocks/>
            </p:cNvSpPr>
            <p:nvPr/>
          </p:nvSpPr>
          <p:spPr bwMode="auto">
            <a:xfrm rot="-10800000">
              <a:off x="816" y="2928"/>
              <a:ext cx="86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2767" name="Arc 15"/>
            <p:cNvSpPr>
              <a:spLocks/>
            </p:cNvSpPr>
            <p:nvPr/>
          </p:nvSpPr>
          <p:spPr bwMode="auto">
            <a:xfrm rot="-10800000">
              <a:off x="816" y="2939"/>
              <a:ext cx="864" cy="471"/>
            </a:xfrm>
            <a:custGeom>
              <a:avLst/>
              <a:gdLst>
                <a:gd name="G0" fmla="+- 0 0 0"/>
                <a:gd name="G1" fmla="+- 14122 0 0"/>
                <a:gd name="G2" fmla="+- 21600 0 0"/>
                <a:gd name="T0" fmla="*/ 16344 w 21600"/>
                <a:gd name="T1" fmla="*/ 0 h 14122"/>
                <a:gd name="T2" fmla="*/ 21600 w 21600"/>
                <a:gd name="T3" fmla="*/ 14122 h 14122"/>
                <a:gd name="T4" fmla="*/ 0 w 21600"/>
                <a:gd name="T5" fmla="*/ 14122 h 14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22" fill="none" extrusionOk="0">
                  <a:moveTo>
                    <a:pt x="16344" y="-1"/>
                  </a:moveTo>
                  <a:cubicBezTo>
                    <a:pt x="19734" y="3923"/>
                    <a:pt x="21600" y="8936"/>
                    <a:pt x="21600" y="14122"/>
                  </a:cubicBezTo>
                </a:path>
                <a:path w="21600" h="14122" stroke="0" extrusionOk="0">
                  <a:moveTo>
                    <a:pt x="16344" y="-1"/>
                  </a:moveTo>
                  <a:cubicBezTo>
                    <a:pt x="19734" y="3923"/>
                    <a:pt x="21600" y="8936"/>
                    <a:pt x="21600" y="14122"/>
                  </a:cubicBezTo>
                  <a:lnTo>
                    <a:pt x="0" y="14122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02768" name="Object 16"/>
            <p:cNvGraphicFramePr>
              <a:graphicFrameLocks noChangeAspect="1"/>
            </p:cNvGraphicFramePr>
            <p:nvPr/>
          </p:nvGraphicFramePr>
          <p:xfrm>
            <a:off x="1728" y="3024"/>
            <a:ext cx="360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88" name="公式" r:id="rId7" imgW="837836" imgH="406224" progId="Equation.3">
                    <p:embed/>
                  </p:oleObj>
                </mc:Choice>
                <mc:Fallback>
                  <p:oleObj name="公式" r:id="rId7" imgW="837836" imgH="406224" progId="Equation.3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024"/>
                          <a:ext cx="360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2769" name="Object 17"/>
            <p:cNvGraphicFramePr>
              <a:graphicFrameLocks noChangeAspect="1"/>
            </p:cNvGraphicFramePr>
            <p:nvPr/>
          </p:nvGraphicFramePr>
          <p:xfrm>
            <a:off x="1732" y="3474"/>
            <a:ext cx="332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89" name="公式" r:id="rId9" imgW="774364" imgH="406224" progId="Equation.3">
                    <p:embed/>
                  </p:oleObj>
                </mc:Choice>
                <mc:Fallback>
                  <p:oleObj name="公式" r:id="rId9" imgW="774364" imgH="406224" progId="Equation.3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2" y="3474"/>
                          <a:ext cx="332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2770" name="Group 18"/>
          <p:cNvGrpSpPr>
            <a:grpSpLocks/>
          </p:cNvGrpSpPr>
          <p:nvPr/>
        </p:nvGrpSpPr>
        <p:grpSpPr bwMode="auto">
          <a:xfrm>
            <a:off x="5200650" y="1654968"/>
            <a:ext cx="2393950" cy="1776412"/>
            <a:chOff x="3216" y="2542"/>
            <a:chExt cx="1508" cy="1492"/>
          </a:xfrm>
        </p:grpSpPr>
        <p:sp>
          <p:nvSpPr>
            <p:cNvPr id="202771" name="Text Box 19"/>
            <p:cNvSpPr txBox="1">
              <a:spLocks noChangeArrowheads="1"/>
            </p:cNvSpPr>
            <p:nvPr/>
          </p:nvSpPr>
          <p:spPr bwMode="auto">
            <a:xfrm>
              <a:off x="3364" y="2542"/>
              <a:ext cx="20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itchFamily="18" charset="0"/>
                </a:rPr>
                <a:t>y</a:t>
              </a:r>
              <a:endParaRPr kumimoji="1" lang="en-US" altLang="zh-CN" sz="2400" b="1">
                <a:latin typeface="Times New Roman" pitchFamily="18" charset="0"/>
              </a:endParaRPr>
            </a:p>
          </p:txBody>
        </p:sp>
        <p:grpSp>
          <p:nvGrpSpPr>
            <p:cNvPr id="202772" name="Group 20"/>
            <p:cNvGrpSpPr>
              <a:grpSpLocks/>
            </p:cNvGrpSpPr>
            <p:nvPr/>
          </p:nvGrpSpPr>
          <p:grpSpPr bwMode="auto">
            <a:xfrm>
              <a:off x="3216" y="2832"/>
              <a:ext cx="1508" cy="1202"/>
              <a:chOff x="3216" y="2832"/>
              <a:chExt cx="1508" cy="1202"/>
            </a:xfrm>
          </p:grpSpPr>
          <p:sp>
            <p:nvSpPr>
              <p:cNvPr id="202773" name="Line 21"/>
              <p:cNvSpPr>
                <a:spLocks noChangeShapeType="1"/>
              </p:cNvSpPr>
              <p:nvPr/>
            </p:nvSpPr>
            <p:spPr bwMode="auto">
              <a:xfrm>
                <a:off x="3252" y="3744"/>
                <a:ext cx="13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2774" name="Line 22"/>
              <p:cNvSpPr>
                <a:spLocks noChangeShapeType="1"/>
              </p:cNvSpPr>
              <p:nvPr/>
            </p:nvSpPr>
            <p:spPr bwMode="auto">
              <a:xfrm flipV="1">
                <a:off x="3439" y="2832"/>
                <a:ext cx="0" cy="11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2775" name="Text Box 23"/>
              <p:cNvSpPr txBox="1">
                <a:spLocks noChangeArrowheads="1"/>
              </p:cNvSpPr>
              <p:nvPr/>
            </p:nvSpPr>
            <p:spPr bwMode="auto">
              <a:xfrm>
                <a:off x="4511" y="3526"/>
                <a:ext cx="213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b="1" i="1">
                    <a:latin typeface="Times New Roman" pitchFamily="18" charset="0"/>
                  </a:rPr>
                  <a:t>x</a:t>
                </a:r>
                <a:endParaRPr kumimoji="1" lang="en-US" altLang="zh-CN" sz="2400" b="1">
                  <a:latin typeface="Times New Roman" pitchFamily="18" charset="0"/>
                </a:endParaRPr>
              </a:p>
            </p:txBody>
          </p:sp>
          <p:sp>
            <p:nvSpPr>
              <p:cNvPr id="202776" name="Text Box 24"/>
              <p:cNvSpPr txBox="1">
                <a:spLocks noChangeArrowheads="1"/>
              </p:cNvSpPr>
              <p:nvPr/>
            </p:nvSpPr>
            <p:spPr bwMode="auto">
              <a:xfrm>
                <a:off x="3243" y="3646"/>
                <a:ext cx="213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400" b="1" i="1">
                    <a:latin typeface="Times New Roman" pitchFamily="18" charset="0"/>
                  </a:rPr>
                  <a:t>o</a:t>
                </a:r>
                <a:endParaRPr kumimoji="1" lang="en-US" altLang="zh-CN" sz="2400" b="1">
                  <a:latin typeface="Times New Roman" pitchFamily="18" charset="0"/>
                </a:endParaRPr>
              </a:p>
            </p:txBody>
          </p:sp>
          <p:sp>
            <p:nvSpPr>
              <p:cNvPr id="202777" name="Arc 25"/>
              <p:cNvSpPr>
                <a:spLocks/>
              </p:cNvSpPr>
              <p:nvPr/>
            </p:nvSpPr>
            <p:spPr bwMode="auto">
              <a:xfrm rot="-10800000">
                <a:off x="3312" y="2928"/>
                <a:ext cx="864" cy="7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2778" name="Line 26"/>
              <p:cNvSpPr>
                <a:spLocks noChangeShapeType="1"/>
              </p:cNvSpPr>
              <p:nvPr/>
            </p:nvSpPr>
            <p:spPr bwMode="auto">
              <a:xfrm flipV="1">
                <a:off x="3216" y="2963"/>
                <a:ext cx="1104" cy="63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2779" name="Arc 27"/>
              <p:cNvSpPr>
                <a:spLocks/>
              </p:cNvSpPr>
              <p:nvPr/>
            </p:nvSpPr>
            <p:spPr bwMode="auto">
              <a:xfrm rot="-10800000">
                <a:off x="3312" y="2928"/>
                <a:ext cx="864" cy="7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2780" name="Arc 28"/>
              <p:cNvSpPr>
                <a:spLocks/>
              </p:cNvSpPr>
              <p:nvPr/>
            </p:nvSpPr>
            <p:spPr bwMode="auto">
              <a:xfrm rot="-10800000">
                <a:off x="3524" y="2939"/>
                <a:ext cx="693" cy="717"/>
              </a:xfrm>
              <a:custGeom>
                <a:avLst/>
                <a:gdLst>
                  <a:gd name="G0" fmla="+- 1061 0 0"/>
                  <a:gd name="G1" fmla="+- 21600 0 0"/>
                  <a:gd name="G2" fmla="+- 21600 0 0"/>
                  <a:gd name="T0" fmla="*/ 0 w 17317"/>
                  <a:gd name="T1" fmla="*/ 26 h 21600"/>
                  <a:gd name="T2" fmla="*/ 17317 w 17317"/>
                  <a:gd name="T3" fmla="*/ 7376 h 21600"/>
                  <a:gd name="T4" fmla="*/ 1061 w 1731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17" h="21600" fill="none" extrusionOk="0">
                    <a:moveTo>
                      <a:pt x="0" y="26"/>
                    </a:moveTo>
                    <a:cubicBezTo>
                      <a:pt x="353" y="8"/>
                      <a:pt x="707" y="-1"/>
                      <a:pt x="1061" y="0"/>
                    </a:cubicBezTo>
                    <a:cubicBezTo>
                      <a:pt x="7289" y="0"/>
                      <a:pt x="13215" y="2688"/>
                      <a:pt x="17316" y="7376"/>
                    </a:cubicBezTo>
                  </a:path>
                  <a:path w="17317" h="21600" stroke="0" extrusionOk="0">
                    <a:moveTo>
                      <a:pt x="0" y="26"/>
                    </a:moveTo>
                    <a:cubicBezTo>
                      <a:pt x="353" y="8"/>
                      <a:pt x="707" y="-1"/>
                      <a:pt x="1061" y="0"/>
                    </a:cubicBezTo>
                    <a:cubicBezTo>
                      <a:pt x="7289" y="0"/>
                      <a:pt x="13215" y="2688"/>
                      <a:pt x="17316" y="7376"/>
                    </a:cubicBezTo>
                    <a:lnTo>
                      <a:pt x="1061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202781" name="Object 29"/>
              <p:cNvGraphicFramePr>
                <a:graphicFrameLocks noChangeAspect="1"/>
              </p:cNvGraphicFramePr>
              <p:nvPr/>
            </p:nvGraphicFramePr>
            <p:xfrm>
              <a:off x="4224" y="3024"/>
              <a:ext cx="360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590" name="公式" r:id="rId11" imgW="837836" imgH="406224" progId="Equation.3">
                      <p:embed/>
                    </p:oleObj>
                  </mc:Choice>
                  <mc:Fallback>
                    <p:oleObj name="公式" r:id="rId11" imgW="837836" imgH="406224" progId="Equation.3">
                      <p:embed/>
                      <p:pic>
                        <p:nvPicPr>
                          <p:cNvPr id="0" name="Picture 1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3024"/>
                            <a:ext cx="360" cy="17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2782" name="Object 30"/>
              <p:cNvGraphicFramePr>
                <a:graphicFrameLocks noChangeAspect="1"/>
              </p:cNvGraphicFramePr>
              <p:nvPr/>
            </p:nvGraphicFramePr>
            <p:xfrm>
              <a:off x="4180" y="3474"/>
              <a:ext cx="332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591" name="公式" r:id="rId12" imgW="774364" imgH="406224" progId="Equation.3">
                      <p:embed/>
                    </p:oleObj>
                  </mc:Choice>
                  <mc:Fallback>
                    <p:oleObj name="公式" r:id="rId12" imgW="774364" imgH="406224" progId="Equation.3">
                      <p:embed/>
                      <p:pic>
                        <p:nvPicPr>
                          <p:cNvPr id="0" name="Picture 1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0" y="3474"/>
                            <a:ext cx="332" cy="17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2783" name="Line 31"/>
              <p:cNvSpPr>
                <a:spLocks noChangeShapeType="1"/>
              </p:cNvSpPr>
              <p:nvPr/>
            </p:nvSpPr>
            <p:spPr bwMode="auto">
              <a:xfrm flipV="1">
                <a:off x="3216" y="3406"/>
                <a:ext cx="336" cy="194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6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97364"/>
              </p:ext>
            </p:extLst>
          </p:nvPr>
        </p:nvGraphicFramePr>
        <p:xfrm>
          <a:off x="1209674" y="2570163"/>
          <a:ext cx="3157637" cy="106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30" name="Equation" r:id="rId3" imgW="1485720" imgH="469800" progId="Equation.DSMT4">
                  <p:embed/>
                </p:oleObj>
              </mc:Choice>
              <mc:Fallback>
                <p:oleObj name="Equation" r:id="rId3" imgW="1485720" imgH="4698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4" y="2570163"/>
                        <a:ext cx="3157637" cy="1066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769939" y="686991"/>
            <a:ext cx="7907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/>
              <a:t>        </a:t>
            </a:r>
            <a:r>
              <a:rPr lang="zh-CN" altLang="en-US">
                <a:ea typeface="楷体_GB2312" charset="-122"/>
              </a:rPr>
              <a:t>在自变量的不同变化范围中</a:t>
            </a:r>
            <a:r>
              <a:rPr lang="en-US" altLang="zh-CN">
                <a:ea typeface="楷体_GB2312" charset="-122"/>
              </a:rPr>
              <a:t>, </a:t>
            </a:r>
            <a:r>
              <a:rPr lang="zh-CN" altLang="en-US">
                <a:ea typeface="楷体_GB2312" charset="-122"/>
              </a:rPr>
              <a:t>对应法则用不同的式子来表示的函数</a:t>
            </a:r>
            <a:r>
              <a:rPr lang="en-US" altLang="zh-CN">
                <a:ea typeface="楷体_GB2312" charset="-122"/>
              </a:rPr>
              <a:t>, </a:t>
            </a:r>
            <a:r>
              <a:rPr lang="zh-CN" altLang="en-US">
                <a:ea typeface="楷体_GB2312" charset="-122"/>
              </a:rPr>
              <a:t>称为</a:t>
            </a:r>
            <a:r>
              <a:rPr lang="zh-CN" altLang="en-US">
                <a:solidFill>
                  <a:schemeClr val="accent2"/>
                </a:solidFill>
                <a:ea typeface="楷体_GB2312" charset="-122"/>
              </a:rPr>
              <a:t>分段函数</a:t>
            </a:r>
            <a:r>
              <a:rPr lang="en-US" altLang="zh-CN">
                <a:ea typeface="楷体_GB2312" charset="-122"/>
              </a:rPr>
              <a:t>.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755650" y="250032"/>
            <a:ext cx="23749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4.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分段函数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734882" y="1899664"/>
            <a:ext cx="122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ea typeface="楷体_GB2312" charset="-122"/>
              </a:rPr>
              <a:t>例如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62488" y="1383506"/>
            <a:ext cx="3294062" cy="2106216"/>
            <a:chOff x="1440" y="1488"/>
            <a:chExt cx="2700" cy="2352"/>
          </a:xfrm>
        </p:grpSpPr>
        <p:sp>
          <p:nvSpPr>
            <p:cNvPr id="19473" name="Line 15"/>
            <p:cNvSpPr>
              <a:spLocks noChangeShapeType="1"/>
            </p:cNvSpPr>
            <p:nvPr/>
          </p:nvSpPr>
          <p:spPr bwMode="auto">
            <a:xfrm>
              <a:off x="1440" y="2736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4" name="Line 16"/>
            <p:cNvSpPr>
              <a:spLocks noChangeShapeType="1"/>
            </p:cNvSpPr>
            <p:nvPr/>
          </p:nvSpPr>
          <p:spPr bwMode="auto">
            <a:xfrm flipV="1">
              <a:off x="2688" y="1536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459" name="Object 17"/>
            <p:cNvGraphicFramePr>
              <a:graphicFrameLocks noChangeAspect="1"/>
            </p:cNvGraphicFramePr>
            <p:nvPr/>
          </p:nvGraphicFramePr>
          <p:xfrm>
            <a:off x="2688" y="2736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31" name="公式" r:id="rId5" imgW="228501" imgH="253890" progId="Equation.3">
                    <p:embed/>
                  </p:oleObj>
                </mc:Choice>
                <mc:Fallback>
                  <p:oleObj name="公式" r:id="rId5" imgW="228501" imgH="253890" progId="Equation.3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736"/>
                          <a:ext cx="144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18"/>
            <p:cNvGraphicFramePr>
              <a:graphicFrameLocks noChangeAspect="1"/>
            </p:cNvGraphicFramePr>
            <p:nvPr/>
          </p:nvGraphicFramePr>
          <p:xfrm>
            <a:off x="3973" y="2784"/>
            <a:ext cx="16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32" name="公式" r:id="rId7" imgW="266469" imgH="253780" progId="Equation.3">
                    <p:embed/>
                  </p:oleObj>
                </mc:Choice>
                <mc:Fallback>
                  <p:oleObj name="公式" r:id="rId7" imgW="266469" imgH="253780" progId="Equation.3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2784"/>
                          <a:ext cx="167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19"/>
            <p:cNvGraphicFramePr>
              <a:graphicFrameLocks noChangeAspect="1"/>
            </p:cNvGraphicFramePr>
            <p:nvPr/>
          </p:nvGraphicFramePr>
          <p:xfrm>
            <a:off x="2473" y="1488"/>
            <a:ext cx="167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33" name="公式" r:id="rId9" imgW="266584" imgH="330057" progId="Equation.3">
                    <p:embed/>
                  </p:oleObj>
                </mc:Choice>
                <mc:Fallback>
                  <p:oleObj name="公式" r:id="rId9" imgW="266584" imgH="330057" progId="Equation.3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3" y="1488"/>
                          <a:ext cx="167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444" name="Line 20"/>
          <p:cNvSpPr>
            <a:spLocks noChangeShapeType="1"/>
          </p:cNvSpPr>
          <p:nvPr/>
        </p:nvSpPr>
        <p:spPr bwMode="auto">
          <a:xfrm flipV="1">
            <a:off x="6156326" y="1924051"/>
            <a:ext cx="1368425" cy="12025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45" name="Freeform 21"/>
          <p:cNvSpPr>
            <a:spLocks/>
          </p:cNvSpPr>
          <p:nvPr/>
        </p:nvSpPr>
        <p:spPr bwMode="auto">
          <a:xfrm>
            <a:off x="5291139" y="1762125"/>
            <a:ext cx="865187" cy="1350169"/>
          </a:xfrm>
          <a:custGeom>
            <a:avLst/>
            <a:gdLst>
              <a:gd name="T0" fmla="*/ 0 w 1810"/>
              <a:gd name="T1" fmla="*/ 0 h 1691"/>
              <a:gd name="T2" fmla="*/ 75525 w 1810"/>
              <a:gd name="T3" fmla="*/ 505681 h 1691"/>
              <a:gd name="T4" fmla="*/ 153917 w 1810"/>
              <a:gd name="T5" fmla="*/ 934712 h 1691"/>
              <a:gd name="T6" fmla="*/ 275330 w 1810"/>
              <a:gd name="T7" fmla="*/ 1328611 h 1691"/>
              <a:gd name="T8" fmla="*/ 432594 w 1810"/>
              <a:gd name="T9" fmla="*/ 1606469 h 1691"/>
              <a:gd name="T10" fmla="*/ 596549 w 1810"/>
              <a:gd name="T11" fmla="*/ 1737414 h 1691"/>
              <a:gd name="T12" fmla="*/ 865187 w 1810"/>
              <a:gd name="T13" fmla="*/ 1800225 h 16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0"/>
              <a:gd name="T22" fmla="*/ 0 h 1691"/>
              <a:gd name="T23" fmla="*/ 1810 w 1810"/>
              <a:gd name="T24" fmla="*/ 1691 h 16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0" h="1691">
                <a:moveTo>
                  <a:pt x="0" y="0"/>
                </a:moveTo>
                <a:cubicBezTo>
                  <a:pt x="26" y="79"/>
                  <a:pt x="104" y="329"/>
                  <a:pt x="158" y="475"/>
                </a:cubicBezTo>
                <a:cubicBezTo>
                  <a:pt x="212" y="621"/>
                  <a:pt x="252" y="749"/>
                  <a:pt x="322" y="878"/>
                </a:cubicBezTo>
                <a:cubicBezTo>
                  <a:pt x="392" y="1007"/>
                  <a:pt x="479" y="1143"/>
                  <a:pt x="576" y="1248"/>
                </a:cubicBezTo>
                <a:cubicBezTo>
                  <a:pt x="673" y="1353"/>
                  <a:pt x="793" y="1445"/>
                  <a:pt x="905" y="1509"/>
                </a:cubicBezTo>
                <a:cubicBezTo>
                  <a:pt x="1017" y="1573"/>
                  <a:pt x="1097" y="1602"/>
                  <a:pt x="1248" y="1632"/>
                </a:cubicBezTo>
                <a:cubicBezTo>
                  <a:pt x="1399" y="1662"/>
                  <a:pt x="1693" y="1679"/>
                  <a:pt x="1810" y="1691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4714876" y="1472804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516688" y="1545432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ea typeface="楷体_GB2312" charset="-122"/>
              </a:rPr>
              <a:t> 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)=2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7451725" y="2409825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ea typeface="楷体_GB2312" charset="-122"/>
              </a:rPr>
              <a:t>1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156326" y="2950369"/>
            <a:ext cx="72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ea typeface="楷体_GB2312" charset="-122"/>
                <a:sym typeface="Symbol" pitchFamily="18" charset="2"/>
              </a:rPr>
              <a:t></a:t>
            </a:r>
            <a:r>
              <a:rPr lang="en-US" altLang="zh-CN" sz="2400">
                <a:ea typeface="楷体_GB2312" charset="-122"/>
              </a:rPr>
              <a:t>1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075239" y="2409825"/>
            <a:ext cx="72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ea typeface="楷体_GB2312" charset="-122"/>
                <a:sym typeface="Symbol" pitchFamily="18" charset="2"/>
              </a:rPr>
              <a:t></a:t>
            </a:r>
            <a:r>
              <a:rPr lang="en-US" altLang="zh-CN" sz="2400">
                <a:ea typeface="楷体_GB2312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37" grpId="0"/>
      <p:bldP spid="103444" grpId="0" animBg="1"/>
      <p:bldP spid="103445" grpId="0" animBg="1"/>
      <p:bldP spid="103446" grpId="0" autoUpdateAnimBg="0"/>
      <p:bldP spid="103447" grpId="0" autoUpdateAnimBg="0"/>
      <p:bldP spid="103448" grpId="0" autoUpdateAnimBg="0"/>
      <p:bldP spid="103449" grpId="0" autoUpdateAnimBg="0"/>
      <p:bldP spid="1034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2698806" y="1990936"/>
          <a:ext cx="1122362" cy="46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38" name="公式" r:id="rId3" imgW="431613" imgH="228501" progId="Equation.3">
                  <p:embed/>
                </p:oleObj>
              </mc:Choice>
              <mc:Fallback>
                <p:oleObj name="公式" r:id="rId3" imgW="431613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06" y="1990936"/>
                        <a:ext cx="1122362" cy="469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691140" y="641285"/>
            <a:ext cx="7920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    设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u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定义域</a:t>
            </a:r>
            <a:r>
              <a:rPr lang="en-US" altLang="zh-CN" sz="2400" b="1" i="1" dirty="0" err="1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400" b="1" i="1" baseline="-25000" dirty="0" err="1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而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u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的</a:t>
            </a:r>
            <a:r>
              <a:rPr kumimoji="0"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值域</a:t>
            </a:r>
            <a:r>
              <a:rPr lang="en-US" altLang="zh-CN" sz="2400" b="1" i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R</a:t>
            </a:r>
            <a:r>
              <a:rPr lang="en-US" altLang="zh-CN" sz="2400" b="1" i="1" baseline="-25000" dirty="0" smtClean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</a:t>
            </a:r>
            <a:r>
              <a:rPr kumimoji="0"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若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f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∩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R</a:t>
            </a:r>
            <a:r>
              <a:rPr lang="en-US" altLang="zh-CN" sz="2400" b="1" i="1" baseline="-25000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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 </a:t>
            </a:r>
            <a:r>
              <a:rPr kumimoji="0"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，则称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y</a:t>
            </a:r>
            <a:r>
              <a:rPr kumimoji="0"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)]</a:t>
            </a:r>
            <a:r>
              <a:rPr kumimoji="0"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为</a:t>
            </a:r>
            <a:r>
              <a:rPr kumimoji="0"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的复合函数</a:t>
            </a:r>
            <a:r>
              <a:rPr kumimoji="0"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. </a:t>
            </a:r>
            <a:endParaRPr kumimoji="0" lang="en-US" altLang="en-US" sz="2400" b="1" dirty="0">
              <a:latin typeface="Times New Roman" pitchFamily="18" charset="0"/>
              <a:ea typeface="楷体_GB2312" charset="-122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857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78600"/>
              </p:ext>
            </p:extLst>
          </p:nvPr>
        </p:nvGraphicFramePr>
        <p:xfrm>
          <a:off x="2951958" y="3096046"/>
          <a:ext cx="26637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39" name="公式" r:id="rId5" imgW="1320227" imgH="279279" progId="Equation.3">
                  <p:embed/>
                </p:oleObj>
              </mc:Choice>
              <mc:Fallback>
                <p:oleObj name="公式" r:id="rId5" imgW="1320227" imgH="27927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958" y="3096046"/>
                        <a:ext cx="266378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757239" y="191691"/>
            <a:ext cx="26638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5. 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复合函数</a:t>
            </a:r>
          </a:p>
        </p:txBody>
      </p:sp>
      <p:sp>
        <p:nvSpPr>
          <p:cNvPr id="285714" name="Rectangle 18"/>
          <p:cNvSpPr>
            <a:spLocks noChangeArrowheads="1"/>
          </p:cNvSpPr>
          <p:nvPr/>
        </p:nvSpPr>
        <p:spPr bwMode="auto">
          <a:xfrm>
            <a:off x="1260476" y="1470036"/>
            <a:ext cx="62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/>
              <a:t>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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自变量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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因变量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u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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中间</a:t>
            </a:r>
            <a:r>
              <a: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变量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285716" name="Rectangle 20"/>
          <p:cNvSpPr>
            <a:spLocks noChangeArrowheads="1"/>
          </p:cNvSpPr>
          <p:nvPr/>
        </p:nvSpPr>
        <p:spPr bwMode="auto">
          <a:xfrm>
            <a:off x="4211602" y="1999354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400" b="1" i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=[1, +),</a:t>
            </a:r>
          </a:p>
        </p:txBody>
      </p:sp>
      <p:sp>
        <p:nvSpPr>
          <p:cNvPr id="285717" name="Rectangle 21"/>
          <p:cNvSpPr>
            <a:spLocks noChangeArrowheads="1"/>
          </p:cNvSpPr>
          <p:nvPr/>
        </p:nvSpPr>
        <p:spPr bwMode="auto">
          <a:xfrm>
            <a:off x="1620839" y="2406254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u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</a:t>
            </a:r>
            <a:r>
              <a:rPr lang="en-US" altLang="zh-CN" sz="2400" b="1" i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)=2 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30000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2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</a:t>
            </a:r>
          </a:p>
        </p:txBody>
      </p:sp>
      <p:sp>
        <p:nvSpPr>
          <p:cNvPr id="285718" name="Rectangle 22"/>
          <p:cNvSpPr>
            <a:spLocks noChangeArrowheads="1"/>
          </p:cNvSpPr>
          <p:nvPr/>
        </p:nvSpPr>
        <p:spPr bwMode="auto">
          <a:xfrm>
            <a:off x="4211602" y="2461019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R</a:t>
            </a:r>
            <a:r>
              <a:rPr lang="en-US" altLang="zh-CN" sz="2400" b="1" i="1" baseline="-25000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</a:t>
            </a:r>
            <a:r>
              <a:rPr lang="en-US" altLang="zh-CN" sz="2400" b="1" i="1" baseline="-25000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=(  , 2],</a:t>
            </a:r>
          </a:p>
        </p:txBody>
      </p:sp>
      <p:sp>
        <p:nvSpPr>
          <p:cNvPr id="285719" name="Rectangle 23"/>
          <p:cNvSpPr>
            <a:spLocks noChangeArrowheads="1"/>
          </p:cNvSpPr>
          <p:nvPr/>
        </p:nvSpPr>
        <p:spPr bwMode="auto">
          <a:xfrm>
            <a:off x="903866" y="3096046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 </a:t>
            </a:r>
            <a:r>
              <a:rPr lang="zh-CN" altLang="en-US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[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</a:t>
            </a:r>
            <a:r>
              <a:rPr lang="en-US" altLang="zh-CN" sz="2400" b="1" i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)]=</a:t>
            </a:r>
          </a:p>
        </p:txBody>
      </p:sp>
      <p:sp>
        <p:nvSpPr>
          <p:cNvPr id="285720" name="Rectangle 24"/>
          <p:cNvSpPr>
            <a:spLocks noChangeArrowheads="1"/>
          </p:cNvSpPr>
          <p:nvPr/>
        </p:nvSpPr>
        <p:spPr bwMode="auto">
          <a:xfrm>
            <a:off x="1117601" y="1974057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设 </a:t>
            </a:r>
            <a:r>
              <a:rPr lang="zh-CN" altLang="en-US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u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)=</a:t>
            </a:r>
          </a:p>
        </p:txBody>
      </p:sp>
    </p:spTree>
    <p:extLst>
      <p:ext uri="{BB962C8B-B14F-4D97-AF65-F5344CB8AC3E}">
        <p14:creationId xmlns:p14="http://schemas.microsoft.com/office/powerpoint/2010/main" val="4411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10" grpId="0"/>
      <p:bldP spid="285714" grpId="0" autoUpdateAnimBg="0"/>
      <p:bldP spid="285716" grpId="0" autoUpdateAnimBg="0"/>
      <p:bldP spid="285717" grpId="0" autoUpdateAnimBg="0"/>
      <p:bldP spid="285718" grpId="0" autoUpdateAnimBg="0"/>
      <p:bldP spid="285719" grpId="0" autoUpdateAnimBg="0"/>
      <p:bldP spid="28572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964587"/>
              </p:ext>
            </p:extLst>
          </p:nvPr>
        </p:nvGraphicFramePr>
        <p:xfrm>
          <a:off x="603395" y="180110"/>
          <a:ext cx="7404532" cy="136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39" name="Document" r:id="rId3" imgW="6913996" imgH="1279283" progId="Word.Document.8">
                  <p:embed/>
                </p:oleObj>
              </mc:Choice>
              <mc:Fallback>
                <p:oleObj name="Document" r:id="rId3" imgW="6913996" imgH="127928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95" y="180110"/>
                        <a:ext cx="7404532" cy="1366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870690"/>
              </p:ext>
            </p:extLst>
          </p:nvPr>
        </p:nvGraphicFramePr>
        <p:xfrm>
          <a:off x="1548246" y="1552198"/>
          <a:ext cx="901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40" name="Equation" r:id="rId5" imgW="901309" imgH="888614" progId="Equation.DSMT4">
                  <p:embed/>
                </p:oleObj>
              </mc:Choice>
              <mc:Fallback>
                <p:oleObj name="Equation" r:id="rId5" imgW="901309" imgH="888614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246" y="1552198"/>
                        <a:ext cx="901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032237"/>
              </p:ext>
            </p:extLst>
          </p:nvPr>
        </p:nvGraphicFramePr>
        <p:xfrm>
          <a:off x="1249796" y="2240878"/>
          <a:ext cx="261562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41" name="Equation" r:id="rId7" imgW="2971800" imgH="927100" progId="Equation.DSMT4">
                  <p:embed/>
                </p:oleObj>
              </mc:Choice>
              <mc:Fallback>
                <p:oleObj name="Equation" r:id="rId7" imgW="2971800" imgH="927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796" y="2240878"/>
                        <a:ext cx="261562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039757"/>
              </p:ext>
            </p:extLst>
          </p:nvPr>
        </p:nvGraphicFramePr>
        <p:xfrm>
          <a:off x="3907689" y="2213169"/>
          <a:ext cx="155100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42" name="Equation" r:id="rId9" imgW="2044700" imgH="914400" progId="Equation.DSMT4">
                  <p:embed/>
                </p:oleObj>
              </mc:Choice>
              <mc:Fallback>
                <p:oleObj name="Equation" r:id="rId9" imgW="2044700" imgH="914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689" y="2213169"/>
                        <a:ext cx="155100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08930"/>
              </p:ext>
            </p:extLst>
          </p:nvPr>
        </p:nvGraphicFramePr>
        <p:xfrm>
          <a:off x="1476936" y="3216156"/>
          <a:ext cx="31089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43" name="Equation" r:id="rId11" imgW="4241800" imgH="914400" progId="Equation.DSMT4">
                  <p:embed/>
                </p:oleObj>
              </mc:Choice>
              <mc:Fallback>
                <p:oleObj name="Equation" r:id="rId11" imgW="4241800" imgH="914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936" y="3216156"/>
                        <a:ext cx="3108919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60796" y="1496941"/>
            <a:ext cx="106622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rgbClr val="FF0000"/>
                </a:solidFill>
              </a:rPr>
              <a:t>分析：</a:t>
            </a:r>
            <a:endParaRPr lang="zh-CN" altLang="en-US" dirty="0">
              <a:solidFill>
                <a:srgbClr val="FF0000"/>
              </a:solidFill>
              <a:ea typeface="楷体_GB231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9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8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66932"/>
              </p:ext>
            </p:extLst>
          </p:nvPr>
        </p:nvGraphicFramePr>
        <p:xfrm>
          <a:off x="373351" y="212725"/>
          <a:ext cx="6907212" cy="195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1" name="Document" r:id="rId3" imgW="2811641" imgH="796716" progId="Word.Document.8">
                  <p:embed/>
                </p:oleObj>
              </mc:Choice>
              <mc:Fallback>
                <p:oleObj name="Document" r:id="rId3" imgW="2811641" imgH="79671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51" y="212725"/>
                        <a:ext cx="6907212" cy="1957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998815"/>
              </p:ext>
            </p:extLst>
          </p:nvPr>
        </p:nvGraphicFramePr>
        <p:xfrm>
          <a:off x="246206" y="1837893"/>
          <a:ext cx="7384825" cy="194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2" name="文档" r:id="rId5" imgW="3023479" imgH="792038" progId="Word.Document.12">
                  <p:embed/>
                </p:oleObj>
              </mc:Choice>
              <mc:Fallback>
                <p:oleObj name="文档" r:id="rId5" imgW="3023479" imgH="79203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06" y="1837893"/>
                        <a:ext cx="7384825" cy="1944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753572"/>
              </p:ext>
            </p:extLst>
          </p:nvPr>
        </p:nvGraphicFramePr>
        <p:xfrm>
          <a:off x="541337" y="3497696"/>
          <a:ext cx="8300296" cy="130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3" name="文档" r:id="rId7" imgW="3743441" imgH="594119" progId="Word.Document.12">
                  <p:embed/>
                </p:oleObj>
              </mc:Choice>
              <mc:Fallback>
                <p:oleObj name="文档" r:id="rId7" imgW="3743441" imgH="594119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" y="3497696"/>
                        <a:ext cx="8300296" cy="1309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5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55343"/>
              </p:ext>
            </p:extLst>
          </p:nvPr>
        </p:nvGraphicFramePr>
        <p:xfrm>
          <a:off x="2261190" y="174868"/>
          <a:ext cx="6100486" cy="114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5" name="Equation" r:id="rId4" imgW="2489040" imgH="533160" progId="Equation.DSMT4">
                  <p:embed/>
                </p:oleObj>
              </mc:Choice>
              <mc:Fallback>
                <p:oleObj name="Equation" r:id="rId4" imgW="248904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190" y="174868"/>
                        <a:ext cx="6100486" cy="1147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27854"/>
              </p:ext>
            </p:extLst>
          </p:nvPr>
        </p:nvGraphicFramePr>
        <p:xfrm>
          <a:off x="1155700" y="2290329"/>
          <a:ext cx="2945783" cy="930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6" name="Equation" r:id="rId6" imgW="1143000" imgH="482400" progId="Equation.DSMT4">
                  <p:embed/>
                </p:oleObj>
              </mc:Choice>
              <mc:Fallback>
                <p:oleObj name="Equation" r:id="rId6" imgW="11430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290329"/>
                        <a:ext cx="2945783" cy="930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88518"/>
              </p:ext>
            </p:extLst>
          </p:nvPr>
        </p:nvGraphicFramePr>
        <p:xfrm>
          <a:off x="4424218" y="2231015"/>
          <a:ext cx="288712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7" name="Equation" r:id="rId8" imgW="1155600" imgH="482400" progId="Equation.DSMT4">
                  <p:embed/>
                </p:oleObj>
              </mc:Choice>
              <mc:Fallback>
                <p:oleObj name="Equation" r:id="rId8" imgW="11556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218" y="2231015"/>
                        <a:ext cx="2887122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5650" y="3906066"/>
            <a:ext cx="1505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答案：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5254" y="517557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2001-2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2400" dirty="0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62190"/>
              </p:ext>
            </p:extLst>
          </p:nvPr>
        </p:nvGraphicFramePr>
        <p:xfrm>
          <a:off x="1213861" y="1604674"/>
          <a:ext cx="1276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8"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861" y="1604674"/>
                        <a:ext cx="127635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76432"/>
              </p:ext>
            </p:extLst>
          </p:nvPr>
        </p:nvGraphicFramePr>
        <p:xfrm>
          <a:off x="4348163" y="1666875"/>
          <a:ext cx="12430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9" name="Equation" r:id="rId12" imgW="482400" imgH="203040" progId="Equation.DSMT4">
                  <p:embed/>
                </p:oleObj>
              </mc:Choice>
              <mc:Fallback>
                <p:oleObj name="Equation" r:id="rId12" imgW="48240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1666875"/>
                        <a:ext cx="12430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11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187451" y="1329928"/>
            <a:ext cx="7561263" cy="280076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数学是一棵大树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初等数学是树根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名目繁多的数学分支是树枝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微积分是树干的主要部分</a:t>
            </a:r>
            <a:endParaRPr lang="zh-CN" altLang="en-US" sz="3200" b="1" dirty="0">
              <a:ea typeface="楷体_GB2312" pitchFamily="49" charset="-122"/>
            </a:endParaRPr>
          </a:p>
        </p:txBody>
      </p:sp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2195513" y="423214"/>
            <a:ext cx="4176712" cy="5941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kern="10" dirty="0" smtClean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仿宋" pitchFamily="49" charset="-122"/>
                <a:ea typeface="仿宋" pitchFamily="49" charset="-122"/>
              </a:rPr>
              <a:t>高等数学（微 </a:t>
            </a:r>
            <a:r>
              <a:rPr lang="zh-CN" altLang="en-US" sz="4000" kern="10" dirty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仿宋" pitchFamily="49" charset="-122"/>
                <a:ea typeface="仿宋" pitchFamily="49" charset="-122"/>
              </a:rPr>
              <a:t>积 </a:t>
            </a:r>
            <a:r>
              <a:rPr lang="zh-CN" altLang="en-US" sz="4000" kern="10" dirty="0" smtClean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仿宋" pitchFamily="49" charset="-122"/>
                <a:ea typeface="仿宋" pitchFamily="49" charset="-122"/>
              </a:rPr>
              <a:t>分</a:t>
            </a:r>
            <a:r>
              <a:rPr lang="zh-CN" altLang="en-US" sz="4000" kern="10" dirty="0" smtClean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华文新魏"/>
                <a:ea typeface="华文新魏"/>
              </a:rPr>
              <a:t>）</a:t>
            </a:r>
            <a:endParaRPr lang="zh-CN" altLang="en-US" sz="4000" kern="10" dirty="0"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华文新魏"/>
              <a:ea typeface="华文新魏"/>
            </a:endParaRPr>
          </a:p>
        </p:txBody>
      </p:sp>
    </p:spTree>
    <p:extLst>
      <p:ext uri="{BB962C8B-B14F-4D97-AF65-F5344CB8AC3E}">
        <p14:creationId xmlns:p14="http://schemas.microsoft.com/office/powerpoint/2010/main" val="41330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72578"/>
              </p:ext>
            </p:extLst>
          </p:nvPr>
        </p:nvGraphicFramePr>
        <p:xfrm>
          <a:off x="117001" y="0"/>
          <a:ext cx="8750948" cy="33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60" name="文档" r:id="rId3" imgW="5295600" imgH="1782356" progId="Word.Document.12">
                  <p:embed/>
                </p:oleObj>
              </mc:Choice>
              <mc:Fallback>
                <p:oleObj name="文档" r:id="rId3" imgW="5295600" imgH="178235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01" y="0"/>
                        <a:ext cx="8750948" cy="3325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288766"/>
              </p:ext>
            </p:extLst>
          </p:nvPr>
        </p:nvGraphicFramePr>
        <p:xfrm>
          <a:off x="59315" y="3131850"/>
          <a:ext cx="9151937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61" name="文档" r:id="rId5" imgW="5042982" imgH="942817" progId="Word.Document.12">
                  <p:embed/>
                </p:oleObj>
              </mc:Choice>
              <mc:Fallback>
                <p:oleObj name="文档" r:id="rId5" imgW="5042982" imgH="94281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5" y="3131850"/>
                        <a:ext cx="9151937" cy="170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3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Line 3"/>
          <p:cNvSpPr>
            <a:spLocks noChangeShapeType="1"/>
          </p:cNvSpPr>
          <p:nvPr/>
        </p:nvSpPr>
        <p:spPr bwMode="auto">
          <a:xfrm flipH="1">
            <a:off x="5756275" y="3167063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 flipV="1">
            <a:off x="6823075" y="316706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6670675" y="3567113"/>
          <a:ext cx="280988" cy="3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42" name="公式" r:id="rId3" imgW="165028" imgH="228501" progId="Equation.3">
                  <p:embed/>
                </p:oleObj>
              </mc:Choice>
              <mc:Fallback>
                <p:oleObj name="公式" r:id="rId3" imgW="165028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75" y="3567113"/>
                        <a:ext cx="280988" cy="303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5451476" y="3052762"/>
          <a:ext cx="252413" cy="253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43" name="公式" r:id="rId5" imgW="177646" imgH="228402" progId="Equation.3">
                  <p:embed/>
                </p:oleObj>
              </mc:Choice>
              <mc:Fallback>
                <p:oleObj name="公式" r:id="rId5" imgW="177646" imgH="22840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6" y="3052762"/>
                        <a:ext cx="252413" cy="253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3" name="Line 7"/>
          <p:cNvSpPr>
            <a:spLocks noChangeShapeType="1"/>
          </p:cNvSpPr>
          <p:nvPr/>
        </p:nvSpPr>
        <p:spPr bwMode="auto">
          <a:xfrm>
            <a:off x="7508875" y="2824163"/>
            <a:ext cx="0" cy="79295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80584" name="Object 8"/>
          <p:cNvGraphicFramePr>
            <a:graphicFrameLocks noChangeAspect="1"/>
          </p:cNvGraphicFramePr>
          <p:nvPr/>
        </p:nvGraphicFramePr>
        <p:xfrm>
          <a:off x="7356476" y="3624263"/>
          <a:ext cx="314325" cy="25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44" name="Equation" r:id="rId7" imgW="139700" imgH="139700" progId="Equation.3">
                  <p:embed/>
                </p:oleObj>
              </mc:Choice>
              <mc:Fallback>
                <p:oleObj name="Equation" r:id="rId7" imgW="1397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476" y="3624263"/>
                        <a:ext cx="314325" cy="254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5" name="Object 9"/>
          <p:cNvGraphicFramePr>
            <a:graphicFrameLocks noChangeAspect="1"/>
          </p:cNvGraphicFramePr>
          <p:nvPr/>
        </p:nvGraphicFramePr>
        <p:xfrm>
          <a:off x="5451476" y="2709863"/>
          <a:ext cx="238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45" name="Equation" r:id="rId9" imgW="139579" imgH="164957" progId="Equation.3">
                  <p:embed/>
                </p:oleObj>
              </mc:Choice>
              <mc:Fallback>
                <p:oleObj name="Equation" r:id="rId9" imgW="139579" imgH="164957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6" y="2709863"/>
                        <a:ext cx="2381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6" name="Line 10"/>
          <p:cNvSpPr>
            <a:spLocks noChangeShapeType="1"/>
          </p:cNvSpPr>
          <p:nvPr/>
        </p:nvSpPr>
        <p:spPr bwMode="auto">
          <a:xfrm>
            <a:off x="5692775" y="2813448"/>
            <a:ext cx="1816100" cy="1071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900781" y="2304784"/>
            <a:ext cx="4022725" cy="2303860"/>
            <a:chOff x="239" y="1429"/>
            <a:chExt cx="2534" cy="1935"/>
          </a:xfrm>
        </p:grpSpPr>
        <p:sp>
          <p:nvSpPr>
            <p:cNvPr id="25619" name="Freeform 12"/>
            <p:cNvSpPr>
              <a:spLocks/>
            </p:cNvSpPr>
            <p:nvPr/>
          </p:nvSpPr>
          <p:spPr bwMode="auto">
            <a:xfrm>
              <a:off x="1151" y="1897"/>
              <a:ext cx="1225" cy="1028"/>
            </a:xfrm>
            <a:custGeom>
              <a:avLst/>
              <a:gdLst>
                <a:gd name="T0" fmla="*/ 0 w 1432"/>
                <a:gd name="T1" fmla="*/ 1028 h 1160"/>
                <a:gd name="T2" fmla="*/ 82 w 1432"/>
                <a:gd name="T3" fmla="*/ 815 h 1160"/>
                <a:gd name="T4" fmla="*/ 246 w 1432"/>
                <a:gd name="T5" fmla="*/ 560 h 1160"/>
                <a:gd name="T6" fmla="*/ 411 w 1432"/>
                <a:gd name="T7" fmla="*/ 390 h 1160"/>
                <a:gd name="T8" fmla="*/ 698 w 1432"/>
                <a:gd name="T9" fmla="*/ 177 h 1160"/>
                <a:gd name="T10" fmla="*/ 944 w 1432"/>
                <a:gd name="T11" fmla="*/ 50 h 1160"/>
                <a:gd name="T12" fmla="*/ 1191 w 1432"/>
                <a:gd name="T13" fmla="*/ 7 h 1160"/>
                <a:gd name="T14" fmla="*/ 1150 w 1432"/>
                <a:gd name="T15" fmla="*/ 7 h 1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2"/>
                <a:gd name="T25" fmla="*/ 0 h 1160"/>
                <a:gd name="T26" fmla="*/ 1432 w 1432"/>
                <a:gd name="T27" fmla="*/ 1160 h 11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2" h="1160">
                  <a:moveTo>
                    <a:pt x="0" y="1160"/>
                  </a:moveTo>
                  <a:cubicBezTo>
                    <a:pt x="24" y="1084"/>
                    <a:pt x="48" y="1008"/>
                    <a:pt x="96" y="920"/>
                  </a:cubicBezTo>
                  <a:cubicBezTo>
                    <a:pt x="144" y="832"/>
                    <a:pt x="224" y="712"/>
                    <a:pt x="288" y="632"/>
                  </a:cubicBezTo>
                  <a:cubicBezTo>
                    <a:pt x="352" y="552"/>
                    <a:pt x="392" y="512"/>
                    <a:pt x="480" y="440"/>
                  </a:cubicBezTo>
                  <a:cubicBezTo>
                    <a:pt x="568" y="368"/>
                    <a:pt x="712" y="264"/>
                    <a:pt x="816" y="200"/>
                  </a:cubicBezTo>
                  <a:cubicBezTo>
                    <a:pt x="920" y="136"/>
                    <a:pt x="1008" y="88"/>
                    <a:pt x="1104" y="56"/>
                  </a:cubicBezTo>
                  <a:cubicBezTo>
                    <a:pt x="1200" y="24"/>
                    <a:pt x="1352" y="16"/>
                    <a:pt x="1392" y="8"/>
                  </a:cubicBezTo>
                  <a:cubicBezTo>
                    <a:pt x="1432" y="0"/>
                    <a:pt x="1352" y="8"/>
                    <a:pt x="1344" y="8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0" name="Line 13"/>
            <p:cNvSpPr>
              <a:spLocks noChangeShapeType="1"/>
            </p:cNvSpPr>
            <p:nvPr/>
          </p:nvSpPr>
          <p:spPr bwMode="auto">
            <a:xfrm>
              <a:off x="659" y="2747"/>
              <a:ext cx="20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1" name="Line 14"/>
            <p:cNvSpPr>
              <a:spLocks noChangeShapeType="1"/>
            </p:cNvSpPr>
            <p:nvPr/>
          </p:nvSpPr>
          <p:spPr bwMode="auto">
            <a:xfrm flipV="1">
              <a:off x="782" y="1429"/>
              <a:ext cx="0" cy="16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2" name="Line 15"/>
            <p:cNvSpPr>
              <a:spLocks noChangeShapeType="1"/>
            </p:cNvSpPr>
            <p:nvPr/>
          </p:nvSpPr>
          <p:spPr bwMode="auto">
            <a:xfrm flipH="1">
              <a:off x="782" y="1897"/>
              <a:ext cx="15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3" name="Line 16"/>
            <p:cNvSpPr>
              <a:spLocks noChangeShapeType="1"/>
            </p:cNvSpPr>
            <p:nvPr/>
          </p:nvSpPr>
          <p:spPr bwMode="auto">
            <a:xfrm>
              <a:off x="2341" y="1897"/>
              <a:ext cx="0" cy="8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4" name="Line 17"/>
            <p:cNvSpPr>
              <a:spLocks noChangeShapeType="1"/>
            </p:cNvSpPr>
            <p:nvPr/>
          </p:nvSpPr>
          <p:spPr bwMode="auto">
            <a:xfrm flipH="1">
              <a:off x="782" y="2917"/>
              <a:ext cx="36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5606" name="Object 18"/>
            <p:cNvGraphicFramePr>
              <a:graphicFrameLocks noChangeAspect="1"/>
            </p:cNvGraphicFramePr>
            <p:nvPr/>
          </p:nvGraphicFramePr>
          <p:xfrm>
            <a:off x="2629" y="2832"/>
            <a:ext cx="144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646" name="公式" r:id="rId11" imgW="126835" imgH="139518" progId="Equation.3">
                    <p:embed/>
                  </p:oleObj>
                </mc:Choice>
                <mc:Fallback>
                  <p:oleObj name="公式" r:id="rId11" imgW="126835" imgH="139518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2832"/>
                          <a:ext cx="144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7" name="Object 19"/>
            <p:cNvGraphicFramePr>
              <a:graphicFrameLocks noChangeAspect="1"/>
            </p:cNvGraphicFramePr>
            <p:nvPr/>
          </p:nvGraphicFramePr>
          <p:xfrm>
            <a:off x="823" y="1429"/>
            <a:ext cx="140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647" name="公式" r:id="rId13" imgW="139579" imgH="164957" progId="Equation.3">
                    <p:embed/>
                  </p:oleObj>
                </mc:Choice>
                <mc:Fallback>
                  <p:oleObj name="公式" r:id="rId13" imgW="139579" imgH="164957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" y="1429"/>
                          <a:ext cx="140" cy="1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5" name="AutoShape 20"/>
            <p:cNvSpPr>
              <a:spLocks/>
            </p:cNvSpPr>
            <p:nvPr/>
          </p:nvSpPr>
          <p:spPr bwMode="auto">
            <a:xfrm>
              <a:off x="528" y="1897"/>
              <a:ext cx="82" cy="1020"/>
            </a:xfrm>
            <a:prstGeom prst="leftBrace">
              <a:avLst>
                <a:gd name="adj1" fmla="val 10365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6" name="AutoShape 21"/>
            <p:cNvSpPr>
              <a:spLocks/>
            </p:cNvSpPr>
            <p:nvPr/>
          </p:nvSpPr>
          <p:spPr bwMode="auto">
            <a:xfrm rot="-5400000">
              <a:off x="1703" y="2365"/>
              <a:ext cx="85" cy="1190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7" name="Text Box 22"/>
            <p:cNvSpPr txBox="1">
              <a:spLocks noChangeArrowheads="1"/>
            </p:cNvSpPr>
            <p:nvPr/>
          </p:nvSpPr>
          <p:spPr bwMode="auto">
            <a:xfrm>
              <a:off x="1617" y="2976"/>
              <a:ext cx="30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D</a:t>
              </a:r>
              <a:endParaRPr lang="en-US" altLang="zh-CN" sz="2400" b="0" i="1"/>
            </a:p>
          </p:txBody>
        </p:sp>
        <p:sp>
          <p:nvSpPr>
            <p:cNvPr id="25628" name="Text Box 23"/>
            <p:cNvSpPr txBox="1">
              <a:spLocks noChangeArrowheads="1"/>
            </p:cNvSpPr>
            <p:nvPr/>
          </p:nvSpPr>
          <p:spPr bwMode="auto">
            <a:xfrm>
              <a:off x="239" y="2256"/>
              <a:ext cx="241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b="0" i="1" dirty="0"/>
                <a:t>Z</a:t>
              </a:r>
            </a:p>
          </p:txBody>
        </p:sp>
        <p:graphicFrame>
          <p:nvGraphicFramePr>
            <p:cNvPr id="25608" name="Object 24"/>
            <p:cNvGraphicFramePr>
              <a:graphicFrameLocks noChangeAspect="1"/>
            </p:cNvGraphicFramePr>
            <p:nvPr/>
          </p:nvGraphicFramePr>
          <p:xfrm>
            <a:off x="1104" y="1543"/>
            <a:ext cx="1200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648" name="公式" r:id="rId15" imgW="2286000" imgH="444500" progId="Equation.3">
                    <p:embed/>
                  </p:oleObj>
                </mc:Choice>
                <mc:Fallback>
                  <p:oleObj name="公式" r:id="rId15" imgW="2286000" imgH="4445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543"/>
                          <a:ext cx="1200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25"/>
            <p:cNvGraphicFramePr>
              <a:graphicFrameLocks noChangeAspect="1"/>
            </p:cNvGraphicFramePr>
            <p:nvPr/>
          </p:nvGraphicFramePr>
          <p:xfrm>
            <a:off x="624" y="2769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649" name="公式" r:id="rId17" imgW="228501" imgH="253890" progId="Equation.3">
                    <p:embed/>
                  </p:oleObj>
                </mc:Choice>
                <mc:Fallback>
                  <p:oleObj name="公式" r:id="rId17" imgW="228501" imgH="25389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769"/>
                          <a:ext cx="144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15" name="Text Box 29"/>
          <p:cNvSpPr txBox="1">
            <a:spLocks noChangeArrowheads="1"/>
          </p:cNvSpPr>
          <p:nvPr/>
        </p:nvSpPr>
        <p:spPr bwMode="auto">
          <a:xfrm>
            <a:off x="755651" y="86916"/>
            <a:ext cx="23034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6. 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反函数</a:t>
            </a:r>
          </a:p>
        </p:txBody>
      </p:sp>
      <p:sp>
        <p:nvSpPr>
          <p:cNvPr id="280607" name="Rectangle 31"/>
          <p:cNvSpPr>
            <a:spLocks noChangeArrowheads="1"/>
          </p:cNvSpPr>
          <p:nvPr/>
        </p:nvSpPr>
        <p:spPr bwMode="auto">
          <a:xfrm>
            <a:off x="693304" y="615791"/>
            <a:ext cx="80645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定义 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设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是定义在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上的一个函数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值域为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Z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). 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如果对 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</a:t>
            </a:r>
            <a:r>
              <a:rPr lang="en-US" altLang="zh-CN" sz="2400" b="1" i="1" dirty="0" err="1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 err="1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400" b="1" i="1" dirty="0" err="1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Z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), 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通过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只有唯一确定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的值</a:t>
            </a:r>
            <a:r>
              <a:rPr lang="en-US" altLang="zh-CN" sz="2400" b="1" i="1" dirty="0" err="1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 err="1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400" b="1" i="1" dirty="0" err="1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与它对应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其对应规则记为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−1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这个定义在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Z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上的函数</a:t>
            </a:r>
            <a:r>
              <a:rPr lang="zh-CN" altLang="en-US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f 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−1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称为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的反函数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或称它们互为反函数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280609" name="Rectangle 33"/>
          <p:cNvSpPr>
            <a:spLocks noChangeArrowheads="1"/>
          </p:cNvSpPr>
          <p:nvPr/>
        </p:nvSpPr>
        <p:spPr bwMode="auto">
          <a:xfrm>
            <a:off x="971551" y="2409825"/>
            <a:ext cx="3976967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将</a:t>
            </a:r>
            <a:r>
              <a:rPr lang="zh-CN" altLang="en-US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f 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−1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改写为 </a:t>
            </a: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baseline="30000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−1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</a:p>
        </p:txBody>
      </p:sp>
      <p:sp>
        <p:nvSpPr>
          <p:cNvPr id="280610" name="Rectangle 34"/>
          <p:cNvSpPr>
            <a:spLocks noChangeArrowheads="1"/>
          </p:cNvSpPr>
          <p:nvPr/>
        </p:nvSpPr>
        <p:spPr bwMode="auto">
          <a:xfrm>
            <a:off x="527126" y="3003080"/>
            <a:ext cx="327032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说</a:t>
            </a:r>
            <a:r>
              <a:rPr lang="zh-CN" altLang="en-US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 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baseline="30000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−1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是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f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的反函数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1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nimBg="1"/>
      <p:bldP spid="280580" grpId="0" animBg="1"/>
      <p:bldP spid="280583" grpId="0" animBg="1"/>
      <p:bldP spid="280586" grpId="0" animBg="1"/>
      <p:bldP spid="280607" grpId="0" autoUpdateAnimBg="0"/>
      <p:bldP spid="280609" grpId="0" autoUpdateAnimBg="0"/>
      <p:bldP spid="28061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40088" y="947738"/>
            <a:ext cx="3708400" cy="1960960"/>
            <a:chOff x="624" y="2272"/>
            <a:chExt cx="2718" cy="1792"/>
          </a:xfrm>
        </p:grpSpPr>
        <p:graphicFrame>
          <p:nvGraphicFramePr>
            <p:cNvPr id="26627" name="Object 14"/>
            <p:cNvGraphicFramePr>
              <a:graphicFrameLocks noChangeAspect="1"/>
            </p:cNvGraphicFramePr>
            <p:nvPr/>
          </p:nvGraphicFramePr>
          <p:xfrm>
            <a:off x="3168" y="3888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62" name="Equation" r:id="rId3" imgW="139700" imgH="139700" progId="Equation.3">
                    <p:embed/>
                  </p:oleObj>
                </mc:Choice>
                <mc:Fallback>
                  <p:oleObj name="Equation" r:id="rId3" imgW="139700" imgH="139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888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8" name="Object 15"/>
            <p:cNvGraphicFramePr>
              <a:graphicFrameLocks noChangeAspect="1"/>
            </p:cNvGraphicFramePr>
            <p:nvPr/>
          </p:nvGraphicFramePr>
          <p:xfrm>
            <a:off x="720" y="2272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63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272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5" name="Line 16"/>
            <p:cNvSpPr>
              <a:spLocks noChangeShapeType="1"/>
            </p:cNvSpPr>
            <p:nvPr/>
          </p:nvSpPr>
          <p:spPr bwMode="auto">
            <a:xfrm>
              <a:off x="624" y="3840"/>
              <a:ext cx="2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Line 17"/>
            <p:cNvSpPr>
              <a:spLocks noChangeShapeType="1"/>
            </p:cNvSpPr>
            <p:nvPr/>
          </p:nvSpPr>
          <p:spPr bwMode="auto">
            <a:xfrm flipV="1">
              <a:off x="912" y="2320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6629" name="Object 18"/>
            <p:cNvGraphicFramePr>
              <a:graphicFrameLocks noChangeAspect="1"/>
            </p:cNvGraphicFramePr>
            <p:nvPr/>
          </p:nvGraphicFramePr>
          <p:xfrm>
            <a:off x="912" y="3830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64" name="Equation" r:id="rId7" imgW="164814" imgH="177492" progId="Equation.3">
                    <p:embed/>
                  </p:oleObj>
                </mc:Choice>
                <mc:Fallback>
                  <p:oleObj name="Equation" r:id="rId7" imgW="164814" imgH="177492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830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059" name="Line 19"/>
          <p:cNvSpPr>
            <a:spLocks noChangeShapeType="1"/>
          </p:cNvSpPr>
          <p:nvPr/>
        </p:nvSpPr>
        <p:spPr bwMode="auto">
          <a:xfrm flipV="1">
            <a:off x="3217863" y="1083469"/>
            <a:ext cx="2514600" cy="1885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60" name="Line 20"/>
          <p:cNvSpPr>
            <a:spLocks noChangeShapeType="1"/>
          </p:cNvSpPr>
          <p:nvPr/>
        </p:nvSpPr>
        <p:spPr bwMode="auto">
          <a:xfrm>
            <a:off x="4208464" y="1864519"/>
            <a:ext cx="496887" cy="372666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675063" y="1464469"/>
            <a:ext cx="1562100" cy="1143000"/>
            <a:chOff x="912" y="2832"/>
            <a:chExt cx="984" cy="960"/>
          </a:xfrm>
        </p:grpSpPr>
        <p:sp>
          <p:nvSpPr>
            <p:cNvPr id="26643" name="Line 22"/>
            <p:cNvSpPr>
              <a:spLocks noChangeShapeType="1"/>
            </p:cNvSpPr>
            <p:nvPr/>
          </p:nvSpPr>
          <p:spPr bwMode="auto">
            <a:xfrm>
              <a:off x="1440" y="2832"/>
              <a:ext cx="456" cy="456"/>
            </a:xfrm>
            <a:prstGeom prst="line">
              <a:avLst/>
            </a:prstGeom>
            <a:noFill/>
            <a:ln w="22225">
              <a:solidFill>
                <a:srgbClr val="9933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Line 23"/>
            <p:cNvSpPr>
              <a:spLocks noChangeShapeType="1"/>
            </p:cNvSpPr>
            <p:nvPr/>
          </p:nvSpPr>
          <p:spPr bwMode="auto">
            <a:xfrm>
              <a:off x="912" y="3408"/>
              <a:ext cx="384" cy="384"/>
            </a:xfrm>
            <a:prstGeom prst="line">
              <a:avLst/>
            </a:prstGeom>
            <a:noFill/>
            <a:ln w="22225">
              <a:solidFill>
                <a:srgbClr val="9933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64" name="Freeform 24"/>
          <p:cNvSpPr>
            <a:spLocks/>
          </p:cNvSpPr>
          <p:nvPr/>
        </p:nvSpPr>
        <p:spPr bwMode="auto">
          <a:xfrm>
            <a:off x="3954463" y="1750219"/>
            <a:ext cx="2159000" cy="1382316"/>
          </a:xfrm>
          <a:custGeom>
            <a:avLst/>
            <a:gdLst>
              <a:gd name="T0" fmla="*/ 0 w 1360"/>
              <a:gd name="T1" fmla="*/ 1843088 h 1161"/>
              <a:gd name="T2" fmla="*/ 711200 w 1360"/>
              <a:gd name="T3" fmla="*/ 685800 h 1161"/>
              <a:gd name="T4" fmla="*/ 2159000 w 1360"/>
              <a:gd name="T5" fmla="*/ 0 h 1161"/>
              <a:gd name="T6" fmla="*/ 0 60000 65536"/>
              <a:gd name="T7" fmla="*/ 0 60000 65536"/>
              <a:gd name="T8" fmla="*/ 0 60000 65536"/>
              <a:gd name="T9" fmla="*/ 0 w 1360"/>
              <a:gd name="T10" fmla="*/ 0 h 1161"/>
              <a:gd name="T11" fmla="*/ 1360 w 1360"/>
              <a:gd name="T12" fmla="*/ 1161 h 1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1161">
                <a:moveTo>
                  <a:pt x="0" y="1161"/>
                </a:moveTo>
                <a:cubicBezTo>
                  <a:pt x="73" y="1040"/>
                  <a:pt x="221" y="625"/>
                  <a:pt x="448" y="432"/>
                </a:cubicBezTo>
                <a:cubicBezTo>
                  <a:pt x="675" y="239"/>
                  <a:pt x="1016" y="124"/>
                  <a:pt x="136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65" name="Freeform 25"/>
          <p:cNvSpPr>
            <a:spLocks/>
          </p:cNvSpPr>
          <p:nvPr/>
        </p:nvSpPr>
        <p:spPr bwMode="auto">
          <a:xfrm>
            <a:off x="2938463" y="778669"/>
            <a:ext cx="1879600" cy="1668066"/>
          </a:xfrm>
          <a:custGeom>
            <a:avLst/>
            <a:gdLst>
              <a:gd name="T0" fmla="*/ 0 w 1184"/>
              <a:gd name="T1" fmla="*/ 2224088 h 1401"/>
              <a:gd name="T2" fmla="*/ 1270000 w 1184"/>
              <a:gd name="T3" fmla="*/ 1447800 h 1401"/>
              <a:gd name="T4" fmla="*/ 1879600 w 1184"/>
              <a:gd name="T5" fmla="*/ 0 h 1401"/>
              <a:gd name="T6" fmla="*/ 0 60000 65536"/>
              <a:gd name="T7" fmla="*/ 0 60000 65536"/>
              <a:gd name="T8" fmla="*/ 0 60000 65536"/>
              <a:gd name="T9" fmla="*/ 0 w 1184"/>
              <a:gd name="T10" fmla="*/ 0 h 1401"/>
              <a:gd name="T11" fmla="*/ 1184 w 1184"/>
              <a:gd name="T12" fmla="*/ 1401 h 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4" h="1401">
                <a:moveTo>
                  <a:pt x="0" y="1401"/>
                </a:moveTo>
                <a:cubicBezTo>
                  <a:pt x="132" y="1320"/>
                  <a:pt x="603" y="1146"/>
                  <a:pt x="800" y="912"/>
                </a:cubicBezTo>
                <a:cubicBezTo>
                  <a:pt x="997" y="678"/>
                  <a:pt x="1096" y="332"/>
                  <a:pt x="1184" y="0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15066" name="Object 26"/>
          <p:cNvGraphicFramePr>
            <a:graphicFrameLocks noChangeAspect="1"/>
          </p:cNvGraphicFramePr>
          <p:nvPr/>
        </p:nvGraphicFramePr>
        <p:xfrm>
          <a:off x="4405313" y="2012156"/>
          <a:ext cx="107950" cy="8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65" name="Equation" r:id="rId9" imgW="190417" imgH="190417" progId="Equation.3">
                  <p:embed/>
                </p:oleObj>
              </mc:Choice>
              <mc:Fallback>
                <p:oleObj name="Equation" r:id="rId9" imgW="190417" imgH="190417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2012156"/>
                        <a:ext cx="107950" cy="8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6" name="Text Box 36"/>
          <p:cNvSpPr txBox="1">
            <a:spLocks noChangeArrowheads="1"/>
          </p:cNvSpPr>
          <p:nvPr/>
        </p:nvSpPr>
        <p:spPr bwMode="auto">
          <a:xfrm>
            <a:off x="5113338" y="1422797"/>
            <a:ext cx="2305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/>
              <a:t> </a:t>
            </a:r>
            <a:r>
              <a:rPr lang="zh-CN" altLang="en-US" sz="2400">
                <a:ea typeface="楷体_GB2312" charset="-122"/>
              </a:rPr>
              <a:t>原</a:t>
            </a:r>
            <a:r>
              <a:rPr lang="zh-CN" altLang="zh-CN" sz="2400">
                <a:ea typeface="楷体_GB2312" charset="-122"/>
              </a:rPr>
              <a:t>函数</a:t>
            </a:r>
            <a:r>
              <a:rPr lang="en-US" altLang="zh-CN" i="1">
                <a:solidFill>
                  <a:srgbClr val="0000FF"/>
                </a:solidFill>
              </a:rPr>
              <a:t>y</a:t>
            </a:r>
            <a:r>
              <a:rPr lang="en-US" altLang="zh-CN">
                <a:solidFill>
                  <a:srgbClr val="0000FF"/>
                </a:solidFill>
              </a:rPr>
              <a:t>=</a:t>
            </a:r>
            <a:r>
              <a:rPr lang="en-US" altLang="zh-CN" i="1">
                <a:solidFill>
                  <a:srgbClr val="0000FF"/>
                </a:solidFill>
              </a:rPr>
              <a:t>f</a:t>
            </a:r>
            <a:r>
              <a:rPr lang="en-US" altLang="zh-CN">
                <a:solidFill>
                  <a:srgbClr val="0000FF"/>
                </a:solidFill>
              </a:rPr>
              <a:t> (</a:t>
            </a:r>
            <a:r>
              <a:rPr lang="en-US" altLang="zh-CN" i="1">
                <a:solidFill>
                  <a:srgbClr val="0000FF"/>
                </a:solidFill>
              </a:rPr>
              <a:t>x</a:t>
            </a:r>
            <a:r>
              <a:rPr lang="en-US" altLang="zh-CN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5077" name="Rectangle 37"/>
          <p:cNvSpPr>
            <a:spLocks noChangeArrowheads="1"/>
          </p:cNvSpPr>
          <p:nvPr/>
        </p:nvSpPr>
        <p:spPr bwMode="auto">
          <a:xfrm>
            <a:off x="4249739" y="514350"/>
            <a:ext cx="2808287" cy="48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反函数</a:t>
            </a:r>
            <a:r>
              <a:rPr lang="en-US" altLang="zh-CN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altLang="zh-CN" b="1" baseline="30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en-US" altLang="zh-CN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638" name="Rectangle 40"/>
          <p:cNvSpPr>
            <a:spLocks noChangeArrowheads="1"/>
          </p:cNvSpPr>
          <p:nvPr/>
        </p:nvSpPr>
        <p:spPr bwMode="auto">
          <a:xfrm>
            <a:off x="172122" y="50006"/>
            <a:ext cx="832417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原</a:t>
            </a:r>
            <a:r>
              <a:rPr lang="zh-CN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函数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f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与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反函数</a:t>
            </a: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400" b="1" baseline="30000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−1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的图形关于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直线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对称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>
            <a:off x="5689600" y="892969"/>
            <a:ext cx="86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FF3300"/>
                </a:solidFill>
              </a:rPr>
              <a:t>y</a:t>
            </a:r>
            <a:r>
              <a:rPr lang="en-US" altLang="zh-CN">
                <a:solidFill>
                  <a:srgbClr val="FF3300"/>
                </a:solidFill>
              </a:rPr>
              <a:t>=</a:t>
            </a:r>
            <a:r>
              <a:rPr lang="en-US" altLang="zh-CN" i="1">
                <a:solidFill>
                  <a:srgbClr val="FF3300"/>
                </a:solidFill>
              </a:rPr>
              <a:t>x</a:t>
            </a:r>
            <a:endParaRPr lang="en-US" altLang="zh-CN">
              <a:solidFill>
                <a:srgbClr val="FF3300"/>
              </a:solidFill>
            </a:endParaRPr>
          </a:p>
        </p:txBody>
      </p:sp>
      <p:sp>
        <p:nvSpPr>
          <p:cNvPr id="215082" name="Rectangle 42"/>
          <p:cNvSpPr>
            <a:spLocks noChangeArrowheads="1"/>
          </p:cNvSpPr>
          <p:nvPr/>
        </p:nvSpPr>
        <p:spPr bwMode="auto">
          <a:xfrm>
            <a:off x="863600" y="3215879"/>
            <a:ext cx="7380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反函数存在定理  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    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单调递增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减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</a:t>
            </a:r>
            <a:r>
              <a:rPr lang="zh-CN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函数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必存在反函数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且反函数也是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单调递增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减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).</a:t>
            </a:r>
          </a:p>
        </p:txBody>
      </p:sp>
      <p:sp>
        <p:nvSpPr>
          <p:cNvPr id="215083" name="Rectangle 43"/>
          <p:cNvSpPr>
            <a:spLocks noChangeArrowheads="1"/>
          </p:cNvSpPr>
          <p:nvPr/>
        </p:nvSpPr>
        <p:spPr bwMode="auto">
          <a:xfrm>
            <a:off x="3203576" y="1589485"/>
            <a:ext cx="136842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Q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</a:t>
            </a:r>
            <a:r>
              <a:rPr lang="en-US" altLang="zh-CN" sz="2400" b="1" i="1" dirty="0">
                <a:solidFill>
                  <a:srgbClr val="008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solidFill>
                  <a:srgbClr val="008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 </a:t>
            </a:r>
            <a:r>
              <a:rPr lang="en-US" altLang="zh-CN" sz="2400" baseline="-25000" dirty="0">
                <a:solidFill>
                  <a:srgbClr val="008000"/>
                </a:solidFill>
                <a:ea typeface="黑体" pitchFamily="49" charset="-122"/>
                <a:sym typeface="Symbol" pitchFamily="18" charset="2"/>
              </a:rPr>
              <a:t></a:t>
            </a:r>
          </a:p>
        </p:txBody>
      </p:sp>
      <p:sp>
        <p:nvSpPr>
          <p:cNvPr id="215084" name="Rectangle 44"/>
          <p:cNvSpPr>
            <a:spLocks noChangeArrowheads="1"/>
          </p:cNvSpPr>
          <p:nvPr/>
        </p:nvSpPr>
        <p:spPr bwMode="auto">
          <a:xfrm>
            <a:off x="4537076" y="2081213"/>
            <a:ext cx="1368425" cy="49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aseline="30000" dirty="0">
                <a:solidFill>
                  <a:schemeClr val="accent2"/>
                </a:solidFill>
                <a:ea typeface="黑体" pitchFamily="49" charset="-122"/>
                <a:sym typeface="Symbol" pitchFamily="18" charset="2"/>
              </a:rPr>
              <a:t> 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36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9" grpId="0" animBg="1"/>
      <p:bldP spid="215060" grpId="0" animBg="1"/>
      <p:bldP spid="215064" grpId="0" animBg="1"/>
      <p:bldP spid="215065" grpId="0" animBg="1"/>
      <p:bldP spid="215076" grpId="0"/>
      <p:bldP spid="215077" grpId="0" autoUpdateAnimBg="0"/>
      <p:bldP spid="215081" grpId="0"/>
      <p:bldP spid="215082" grpId="0" autoUpdateAnimBg="0"/>
      <p:bldP spid="215083" grpId="0"/>
      <p:bldP spid="2150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755650" y="86916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求反函数的步骤</a:t>
            </a:r>
          </a:p>
        </p:txBody>
      </p:sp>
      <p:sp>
        <p:nvSpPr>
          <p:cNvPr id="217122" name="Rectangle 34"/>
          <p:cNvSpPr>
            <a:spLocks noChangeArrowheads="1"/>
          </p:cNvSpPr>
          <p:nvPr/>
        </p:nvSpPr>
        <p:spPr bwMode="auto">
          <a:xfrm>
            <a:off x="971551" y="519113"/>
            <a:ext cx="7345363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(1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从方程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中用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表示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得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: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;</a:t>
            </a:r>
          </a:p>
        </p:txBody>
      </p:sp>
      <p:sp>
        <p:nvSpPr>
          <p:cNvPr id="217124" name="Rectangle 36"/>
          <p:cNvSpPr>
            <a:spLocks noChangeArrowheads="1"/>
          </p:cNvSpPr>
          <p:nvPr/>
        </p:nvSpPr>
        <p:spPr bwMode="auto">
          <a:xfrm>
            <a:off x="971551" y="951310"/>
            <a:ext cx="7669213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(2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互换上表达式中的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与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,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得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f 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−1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217128" name="Rectangle 40"/>
          <p:cNvSpPr>
            <a:spLocks noChangeArrowheads="1"/>
          </p:cNvSpPr>
          <p:nvPr/>
        </p:nvSpPr>
        <p:spPr bwMode="auto">
          <a:xfrm>
            <a:off x="971551" y="1437085"/>
            <a:ext cx="6696075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(3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求原函数的值域得反函数的定义域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2467" y="1850434"/>
            <a:ext cx="6802005" cy="719138"/>
            <a:chOff x="582467" y="1850434"/>
            <a:chExt cx="6802005" cy="719138"/>
          </a:xfrm>
        </p:grpSpPr>
        <p:sp>
          <p:nvSpPr>
            <p:cNvPr id="217125" name="Rectangle 37"/>
            <p:cNvSpPr>
              <a:spLocks noChangeArrowheads="1"/>
            </p:cNvSpPr>
            <p:nvPr/>
          </p:nvSpPr>
          <p:spPr bwMode="auto">
            <a:xfrm>
              <a:off x="582467" y="1960704"/>
              <a:ext cx="6802005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楷体_GB2312" charset="-122"/>
                  <a:cs typeface="Times New Roman" pitchFamily="18" charset="0"/>
                </a:rPr>
                <a:t>例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ea typeface="楷体_GB2312" charset="-122"/>
                  <a:cs typeface="Times New Roman" pitchFamily="18" charset="0"/>
                </a:rPr>
                <a:t>5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楷体_GB2312" charset="-122"/>
                  <a:cs typeface="Times New Roman" pitchFamily="18" charset="0"/>
                </a:rPr>
                <a:t>、</a:t>
              </a:r>
              <a:r>
                <a:rPr lang="zh-CN" altLang="en-US" sz="2400" b="1" dirty="0" smtClean="0">
                  <a:latin typeface="Times New Roman" pitchFamily="18" charset="0"/>
                  <a:ea typeface="楷体_GB2312" charset="-122"/>
                  <a:cs typeface="Times New Roman" pitchFamily="18" charset="0"/>
                </a:rPr>
                <a:t>求双曲正弦函数                          的</a:t>
              </a:r>
              <a:r>
                <a:rPr lang="zh-CN" altLang="en-US" sz="2400" b="1" dirty="0">
                  <a:latin typeface="Times New Roman" pitchFamily="18" charset="0"/>
                  <a:ea typeface="楷体_GB2312" charset="-122"/>
                  <a:cs typeface="Times New Roman" pitchFamily="18" charset="0"/>
                </a:rPr>
                <a:t>反函数</a:t>
              </a:r>
              <a:r>
                <a:rPr lang="en-US" altLang="zh-CN" sz="2400" b="1" dirty="0">
                  <a:latin typeface="Times New Roman" pitchFamily="18" charset="0"/>
                  <a:ea typeface="楷体_GB2312" charset="-122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729096"/>
                </p:ext>
              </p:extLst>
            </p:nvPr>
          </p:nvGraphicFramePr>
          <p:xfrm>
            <a:off x="3553403" y="1850434"/>
            <a:ext cx="2046288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942" name="Equation" r:id="rId3" imgW="1193760" imgH="419040" progId="Equation.DSMT4">
                    <p:embed/>
                  </p:oleObj>
                </mc:Choice>
                <mc:Fallback>
                  <p:oleObj name="Equation" r:id="rId3" imgW="119376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53403" y="1850434"/>
                          <a:ext cx="2046288" cy="719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446088"/>
              </p:ext>
            </p:extLst>
          </p:nvPr>
        </p:nvGraphicFramePr>
        <p:xfrm>
          <a:off x="5976504" y="2374468"/>
          <a:ext cx="2916863" cy="62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43" name="Equation" r:id="rId5" imgW="1244520" imgH="266400" progId="Equation.DSMT4">
                  <p:embed/>
                </p:oleObj>
              </mc:Choice>
              <mc:Fallback>
                <p:oleObj name="Equation" r:id="rId5" imgW="1244520" imgH="2664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504" y="2374468"/>
                        <a:ext cx="2916863" cy="62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5" grpId="0" autoUpdateAnimBg="0"/>
      <p:bldP spid="217122" grpId="0" autoUpdateAnimBg="0"/>
      <p:bldP spid="217124" grpId="0" autoUpdateAnimBg="0"/>
      <p:bldP spid="21712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09" name="Line 29"/>
          <p:cNvSpPr>
            <a:spLocks noChangeShapeType="1"/>
          </p:cNvSpPr>
          <p:nvPr/>
        </p:nvSpPr>
        <p:spPr bwMode="auto">
          <a:xfrm>
            <a:off x="4735514" y="748904"/>
            <a:ext cx="252253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4" name="Text Box 35"/>
          <p:cNvSpPr txBox="1">
            <a:spLocks noChangeArrowheads="1"/>
          </p:cNvSpPr>
          <p:nvPr/>
        </p:nvSpPr>
        <p:spPr bwMode="auto">
          <a:xfrm>
            <a:off x="827088" y="86916"/>
            <a:ext cx="2895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7.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初等函数</a:t>
            </a:r>
          </a:p>
        </p:txBody>
      </p:sp>
      <p:sp>
        <p:nvSpPr>
          <p:cNvPr id="302116" name="Rectangle 36"/>
          <p:cNvSpPr>
            <a:spLocks noChangeArrowheads="1"/>
          </p:cNvSpPr>
          <p:nvPr/>
        </p:nvSpPr>
        <p:spPr bwMode="auto">
          <a:xfrm>
            <a:off x="1042988" y="978842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ea typeface="楷体_GB2312" charset="-12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1)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常量函数</a:t>
            </a:r>
          </a:p>
        </p:txBody>
      </p:sp>
      <p:sp>
        <p:nvSpPr>
          <p:cNvPr id="302117" name="Rectangle 37"/>
          <p:cNvSpPr>
            <a:spLocks noChangeArrowheads="1"/>
          </p:cNvSpPr>
          <p:nvPr/>
        </p:nvSpPr>
        <p:spPr bwMode="auto">
          <a:xfrm>
            <a:off x="6011863" y="411957"/>
            <a:ext cx="503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c</a:t>
            </a:r>
            <a:endParaRPr lang="en-US" altLang="zh-CN" b="1" dirty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graphicFrame>
        <p:nvGraphicFramePr>
          <p:cNvPr id="302124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5894389" y="701279"/>
          <a:ext cx="117475" cy="8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0" name="Equation" r:id="rId3" imgW="304560" imgH="304920" progId="Equation.3">
                  <p:embed/>
                </p:oleObj>
              </mc:Choice>
              <mc:Fallback>
                <p:oleObj name="Equation" r:id="rId3" imgW="304560" imgH="30492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389" y="701279"/>
                        <a:ext cx="117475" cy="88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230981"/>
            <a:ext cx="3240088" cy="1344216"/>
            <a:chOff x="2880" y="194"/>
            <a:chExt cx="2041" cy="1129"/>
          </a:xfrm>
        </p:grpSpPr>
        <p:sp>
          <p:nvSpPr>
            <p:cNvPr id="28704" name="Line 27"/>
            <p:cNvSpPr>
              <a:spLocks noChangeShapeType="1"/>
            </p:cNvSpPr>
            <p:nvPr/>
          </p:nvSpPr>
          <p:spPr bwMode="auto">
            <a:xfrm>
              <a:off x="2880" y="1016"/>
              <a:ext cx="189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05" name="Line 28"/>
            <p:cNvSpPr>
              <a:spLocks noChangeShapeType="1"/>
            </p:cNvSpPr>
            <p:nvPr/>
          </p:nvSpPr>
          <p:spPr bwMode="auto">
            <a:xfrm flipV="1">
              <a:off x="3752" y="291"/>
              <a:ext cx="0" cy="9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06" name="Rectangle 46"/>
            <p:cNvSpPr>
              <a:spLocks noChangeArrowheads="1"/>
            </p:cNvSpPr>
            <p:nvPr/>
          </p:nvSpPr>
          <p:spPr bwMode="auto">
            <a:xfrm>
              <a:off x="4604" y="935"/>
              <a:ext cx="31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i="1" dirty="0">
                  <a:latin typeface="Times New Roman" pitchFamily="18" charset="0"/>
                  <a:ea typeface="楷体_GB2312" charset="-122"/>
                  <a:cs typeface="Times New Roman" pitchFamily="18" charset="0"/>
                  <a:sym typeface="Symbol" pitchFamily="18" charset="2"/>
                </a:rPr>
                <a:t>x</a:t>
              </a:r>
              <a:endPara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endParaRPr>
            </a:p>
          </p:txBody>
        </p:sp>
        <p:sp>
          <p:nvSpPr>
            <p:cNvPr id="28707" name="Rectangle 47"/>
            <p:cNvSpPr>
              <a:spLocks noChangeArrowheads="1"/>
            </p:cNvSpPr>
            <p:nvPr/>
          </p:nvSpPr>
          <p:spPr bwMode="auto">
            <a:xfrm>
              <a:off x="3560" y="194"/>
              <a:ext cx="31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i="1" dirty="0">
                  <a:latin typeface="Times New Roman" pitchFamily="18" charset="0"/>
                  <a:ea typeface="楷体_GB2312" charset="-122"/>
                  <a:cs typeface="Times New Roman" pitchFamily="18" charset="0"/>
                  <a:sym typeface="Symbol" pitchFamily="18" charset="2"/>
                </a:rPr>
                <a:t>y</a:t>
              </a:r>
              <a:endPara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endParaRPr>
            </a:p>
          </p:txBody>
        </p:sp>
        <p:sp>
          <p:nvSpPr>
            <p:cNvPr id="28708" name="Rectangle 48"/>
            <p:cNvSpPr>
              <a:spLocks noChangeArrowheads="1"/>
            </p:cNvSpPr>
            <p:nvPr/>
          </p:nvSpPr>
          <p:spPr bwMode="auto">
            <a:xfrm>
              <a:off x="3560" y="935"/>
              <a:ext cx="31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i="1" dirty="0">
                  <a:latin typeface="Times New Roman" pitchFamily="18" charset="0"/>
                  <a:ea typeface="楷体_GB2312" charset="-122"/>
                  <a:cs typeface="Times New Roman" pitchFamily="18" charset="0"/>
                  <a:sym typeface="Symbol" pitchFamily="18" charset="2"/>
                </a:rPr>
                <a:t>o</a:t>
              </a:r>
              <a:endPara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endParaRPr>
            </a:p>
          </p:txBody>
        </p:sp>
      </p:grpSp>
      <p:sp>
        <p:nvSpPr>
          <p:cNvPr id="302130" name="Rectangle 50"/>
          <p:cNvSpPr>
            <a:spLocks noChangeArrowheads="1"/>
          </p:cNvSpPr>
          <p:nvPr/>
        </p:nvSpPr>
        <p:spPr bwMode="auto">
          <a:xfrm>
            <a:off x="1187450" y="1350674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c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c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为常数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</a:p>
        </p:txBody>
      </p:sp>
      <p:sp>
        <p:nvSpPr>
          <p:cNvPr id="302131" name="Rectangle 51"/>
          <p:cNvSpPr>
            <a:spLocks noChangeArrowheads="1"/>
          </p:cNvSpPr>
          <p:nvPr/>
        </p:nvSpPr>
        <p:spPr bwMode="auto">
          <a:xfrm>
            <a:off x="868363" y="550456"/>
            <a:ext cx="330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zh-CN" altLang="en-US" sz="24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基本初等函数</a:t>
            </a:r>
          </a:p>
        </p:txBody>
      </p:sp>
      <p:sp>
        <p:nvSpPr>
          <p:cNvPr id="302133" name="Text Box 53"/>
          <p:cNvSpPr txBox="1">
            <a:spLocks noChangeArrowheads="1"/>
          </p:cNvSpPr>
          <p:nvPr/>
        </p:nvSpPr>
        <p:spPr bwMode="auto">
          <a:xfrm>
            <a:off x="1116013" y="1921669"/>
            <a:ext cx="230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/>
              <a:t>2)</a:t>
            </a:r>
            <a:r>
              <a:rPr lang="en-US" altLang="zh-CN" sz="3200" dirty="0"/>
              <a:t> </a:t>
            </a:r>
            <a:r>
              <a:rPr lang="zh-CN" altLang="en-US" dirty="0">
                <a:solidFill>
                  <a:srgbClr val="000000"/>
                </a:solidFill>
                <a:ea typeface="楷体_GB2312" charset="-122"/>
              </a:rPr>
              <a:t>幂函数</a:t>
            </a:r>
            <a:endParaRPr lang="zh-CN" altLang="en-US" sz="3200" dirty="0">
              <a:solidFill>
                <a:srgbClr val="000000"/>
              </a:solidFill>
              <a:ea typeface="楷体_GB2312" charset="-122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3941763" y="1709738"/>
            <a:ext cx="4286250" cy="2800350"/>
            <a:chOff x="1440" y="1488"/>
            <a:chExt cx="2700" cy="2352"/>
          </a:xfrm>
        </p:grpSpPr>
        <p:sp>
          <p:nvSpPr>
            <p:cNvPr id="28702" name="Line 55"/>
            <p:cNvSpPr>
              <a:spLocks noChangeShapeType="1"/>
            </p:cNvSpPr>
            <p:nvPr/>
          </p:nvSpPr>
          <p:spPr bwMode="auto">
            <a:xfrm>
              <a:off x="1440" y="2736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03" name="Line 56"/>
            <p:cNvSpPr>
              <a:spLocks noChangeShapeType="1"/>
            </p:cNvSpPr>
            <p:nvPr/>
          </p:nvSpPr>
          <p:spPr bwMode="auto">
            <a:xfrm flipV="1">
              <a:off x="2688" y="1536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8680" name="Object 57"/>
            <p:cNvGraphicFramePr>
              <a:graphicFrameLocks noChangeAspect="1"/>
            </p:cNvGraphicFramePr>
            <p:nvPr/>
          </p:nvGraphicFramePr>
          <p:xfrm>
            <a:off x="2688" y="2736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851" name="公式" r:id="rId5" imgW="228501" imgH="253890" progId="Equation.3">
                    <p:embed/>
                  </p:oleObj>
                </mc:Choice>
                <mc:Fallback>
                  <p:oleObj name="公式" r:id="rId5" imgW="228501" imgH="25389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736"/>
                          <a:ext cx="144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1" name="Object 58"/>
            <p:cNvGraphicFramePr>
              <a:graphicFrameLocks noChangeAspect="1"/>
            </p:cNvGraphicFramePr>
            <p:nvPr/>
          </p:nvGraphicFramePr>
          <p:xfrm>
            <a:off x="3973" y="2784"/>
            <a:ext cx="16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852" name="公式" r:id="rId7" imgW="266469" imgH="253780" progId="Equation.3">
                    <p:embed/>
                  </p:oleObj>
                </mc:Choice>
                <mc:Fallback>
                  <p:oleObj name="公式" r:id="rId7" imgW="266469" imgH="2537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2784"/>
                          <a:ext cx="167" cy="1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59"/>
            <p:cNvGraphicFramePr>
              <a:graphicFrameLocks noChangeAspect="1"/>
            </p:cNvGraphicFramePr>
            <p:nvPr/>
          </p:nvGraphicFramePr>
          <p:xfrm>
            <a:off x="2473" y="1488"/>
            <a:ext cx="167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853" name="公式" r:id="rId9" imgW="266584" imgH="330057" progId="Equation.3">
                    <p:embed/>
                  </p:oleObj>
                </mc:Choice>
                <mc:Fallback>
                  <p:oleObj name="公式" r:id="rId9" imgW="266584" imgH="330057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3" y="1488"/>
                          <a:ext cx="167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2140" name="Arc 60"/>
          <p:cNvSpPr>
            <a:spLocks/>
          </p:cNvSpPr>
          <p:nvPr/>
        </p:nvSpPr>
        <p:spPr bwMode="auto">
          <a:xfrm flipV="1">
            <a:off x="6532563" y="1824038"/>
            <a:ext cx="1363662" cy="1143000"/>
          </a:xfrm>
          <a:custGeom>
            <a:avLst/>
            <a:gdLst>
              <a:gd name="T0" fmla="*/ 0 w 21468"/>
              <a:gd name="T1" fmla="*/ 95656721 h 21598"/>
              <a:gd name="T2" fmla="*/ 85402224 w 21468"/>
              <a:gd name="T3" fmla="*/ 0 h 21598"/>
              <a:gd name="T4" fmla="*/ 86620740 w 21468"/>
              <a:gd name="T5" fmla="*/ 107536620 h 21598"/>
              <a:gd name="T6" fmla="*/ 0 60000 65536"/>
              <a:gd name="T7" fmla="*/ 0 60000 65536"/>
              <a:gd name="T8" fmla="*/ 0 60000 65536"/>
              <a:gd name="T9" fmla="*/ 0 w 21468"/>
              <a:gd name="T10" fmla="*/ 0 h 21598"/>
              <a:gd name="T11" fmla="*/ 21468 w 21468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8" h="21598" fill="none" extrusionOk="0">
                <a:moveTo>
                  <a:pt x="0" y="19212"/>
                </a:moveTo>
                <a:cubicBezTo>
                  <a:pt x="1203" y="8387"/>
                  <a:pt x="10276" y="152"/>
                  <a:pt x="21166" y="0"/>
                </a:cubicBezTo>
              </a:path>
              <a:path w="21468" h="21598" stroke="0" extrusionOk="0">
                <a:moveTo>
                  <a:pt x="0" y="19212"/>
                </a:moveTo>
                <a:cubicBezTo>
                  <a:pt x="1203" y="8387"/>
                  <a:pt x="10276" y="152"/>
                  <a:pt x="21166" y="0"/>
                </a:cubicBezTo>
                <a:lnTo>
                  <a:pt x="21468" y="21598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141" name="Arc 61"/>
          <p:cNvSpPr>
            <a:spLocks/>
          </p:cNvSpPr>
          <p:nvPr/>
        </p:nvSpPr>
        <p:spPr bwMode="auto">
          <a:xfrm rot="5451061" flipH="1" flipV="1">
            <a:off x="6327776" y="2107406"/>
            <a:ext cx="685800" cy="1495425"/>
          </a:xfrm>
          <a:custGeom>
            <a:avLst/>
            <a:gdLst>
              <a:gd name="T0" fmla="*/ 0 w 21600"/>
              <a:gd name="T1" fmla="*/ 0 h 24927"/>
              <a:gd name="T2" fmla="*/ 38247232 w 21600"/>
              <a:gd name="T3" fmla="*/ 89713803 h 24927"/>
              <a:gd name="T4" fmla="*/ 0 w 21600"/>
              <a:gd name="T5" fmla="*/ 77739729 h 24927"/>
              <a:gd name="T6" fmla="*/ 0 60000 65536"/>
              <a:gd name="T7" fmla="*/ 0 60000 65536"/>
              <a:gd name="T8" fmla="*/ 0 60000 65536"/>
              <a:gd name="T9" fmla="*/ 0 w 21600"/>
              <a:gd name="T10" fmla="*/ 0 h 24927"/>
              <a:gd name="T11" fmla="*/ 21600 w 21600"/>
              <a:gd name="T12" fmla="*/ 24927 h 24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92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713"/>
                  <a:pt x="21513" y="23826"/>
                  <a:pt x="21342" y="24927"/>
                </a:cubicBezTo>
              </a:path>
              <a:path w="21600" h="2492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713"/>
                  <a:pt x="21513" y="23826"/>
                  <a:pt x="21342" y="24927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142" name="Line 62"/>
          <p:cNvSpPr>
            <a:spLocks noChangeShapeType="1"/>
          </p:cNvSpPr>
          <p:nvPr/>
        </p:nvSpPr>
        <p:spPr bwMode="auto">
          <a:xfrm flipV="1">
            <a:off x="4551363" y="1995488"/>
            <a:ext cx="2971800" cy="22288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143" name="Arc 63"/>
          <p:cNvSpPr>
            <a:spLocks/>
          </p:cNvSpPr>
          <p:nvPr/>
        </p:nvSpPr>
        <p:spPr bwMode="auto">
          <a:xfrm rot="10731800" flipV="1">
            <a:off x="4170363" y="3481388"/>
            <a:ext cx="1363662" cy="1143000"/>
          </a:xfrm>
          <a:custGeom>
            <a:avLst/>
            <a:gdLst>
              <a:gd name="T0" fmla="*/ 0 w 21468"/>
              <a:gd name="T1" fmla="*/ 95656721 h 21598"/>
              <a:gd name="T2" fmla="*/ 85402224 w 21468"/>
              <a:gd name="T3" fmla="*/ 0 h 21598"/>
              <a:gd name="T4" fmla="*/ 86620740 w 21468"/>
              <a:gd name="T5" fmla="*/ 107536620 h 21598"/>
              <a:gd name="T6" fmla="*/ 0 60000 65536"/>
              <a:gd name="T7" fmla="*/ 0 60000 65536"/>
              <a:gd name="T8" fmla="*/ 0 60000 65536"/>
              <a:gd name="T9" fmla="*/ 0 w 21468"/>
              <a:gd name="T10" fmla="*/ 0 h 21598"/>
              <a:gd name="T11" fmla="*/ 21468 w 21468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8" h="21598" fill="none" extrusionOk="0">
                <a:moveTo>
                  <a:pt x="0" y="19212"/>
                </a:moveTo>
                <a:cubicBezTo>
                  <a:pt x="1203" y="8387"/>
                  <a:pt x="10276" y="152"/>
                  <a:pt x="21166" y="0"/>
                </a:cubicBezTo>
              </a:path>
              <a:path w="21468" h="21598" stroke="0" extrusionOk="0">
                <a:moveTo>
                  <a:pt x="0" y="19212"/>
                </a:moveTo>
                <a:cubicBezTo>
                  <a:pt x="1203" y="8387"/>
                  <a:pt x="10276" y="152"/>
                  <a:pt x="21166" y="0"/>
                </a:cubicBezTo>
                <a:lnTo>
                  <a:pt x="21468" y="21598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02144" name="Object 64"/>
          <p:cNvGraphicFramePr>
            <a:graphicFrameLocks noChangeAspect="1"/>
          </p:cNvGraphicFramePr>
          <p:nvPr/>
        </p:nvGraphicFramePr>
        <p:xfrm>
          <a:off x="6989763" y="2568179"/>
          <a:ext cx="533400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4" name="公式" r:id="rId11" imgW="710891" imgH="406224" progId="Equation.3">
                  <p:embed/>
                </p:oleObj>
              </mc:Choice>
              <mc:Fallback>
                <p:oleObj name="公式" r:id="rId11" imgW="710891" imgH="4062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63" y="2568179"/>
                        <a:ext cx="533400" cy="227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45" name="Line 65"/>
          <p:cNvSpPr>
            <a:spLocks noChangeShapeType="1"/>
          </p:cNvSpPr>
          <p:nvPr/>
        </p:nvSpPr>
        <p:spPr bwMode="auto">
          <a:xfrm>
            <a:off x="6804025" y="2566988"/>
            <a:ext cx="0" cy="628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146" name="Line 66"/>
          <p:cNvSpPr>
            <a:spLocks noChangeShapeType="1"/>
          </p:cNvSpPr>
          <p:nvPr/>
        </p:nvSpPr>
        <p:spPr bwMode="auto">
          <a:xfrm flipH="1">
            <a:off x="5922963" y="25527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02147" name="Object 67"/>
          <p:cNvGraphicFramePr>
            <a:graphicFrameLocks noChangeAspect="1"/>
          </p:cNvGraphicFramePr>
          <p:nvPr/>
        </p:nvGraphicFramePr>
        <p:xfrm>
          <a:off x="6713539" y="3246835"/>
          <a:ext cx="142875" cy="17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5" name="公式" r:id="rId13" imgW="190335" imgH="317225" progId="Equation.3">
                  <p:embed/>
                </p:oleObj>
              </mc:Choice>
              <mc:Fallback>
                <p:oleObj name="公式" r:id="rId13" imgW="190335" imgH="31722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9" y="3246835"/>
                        <a:ext cx="142875" cy="177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148" name="Object 68"/>
          <p:cNvGraphicFramePr>
            <a:graphicFrameLocks noChangeAspect="1"/>
          </p:cNvGraphicFramePr>
          <p:nvPr/>
        </p:nvGraphicFramePr>
        <p:xfrm>
          <a:off x="5694364" y="2452687"/>
          <a:ext cx="142875" cy="17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6" name="公式" r:id="rId15" imgW="190335" imgH="317225" progId="Equation.3">
                  <p:embed/>
                </p:oleObj>
              </mc:Choice>
              <mc:Fallback>
                <p:oleObj name="公式" r:id="rId15" imgW="190335" imgH="317225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4" y="2452687"/>
                        <a:ext cx="142875" cy="177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14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483209"/>
              </p:ext>
            </p:extLst>
          </p:nvPr>
        </p:nvGraphicFramePr>
        <p:xfrm>
          <a:off x="3865563" y="3538538"/>
          <a:ext cx="563563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7" name="公式" r:id="rId16" imgW="1536120" imgH="1486080" progId="Equation.3">
                  <p:embed/>
                </p:oleObj>
              </mc:Choice>
              <mc:Fallback>
                <p:oleObj name="公式" r:id="rId16" imgW="1536120" imgH="1486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3538538"/>
                        <a:ext cx="563563" cy="560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150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61401"/>
              </p:ext>
            </p:extLst>
          </p:nvPr>
        </p:nvGraphicFramePr>
        <p:xfrm>
          <a:off x="7446964" y="2340769"/>
          <a:ext cx="761999" cy="28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8" name="公式" r:id="rId18" imgW="1929600" imgH="774720" progId="Equation.3">
                  <p:embed/>
                </p:oleObj>
              </mc:Choice>
              <mc:Fallback>
                <p:oleObj name="公式" r:id="rId18" imgW="1929600" imgH="7747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4" y="2340769"/>
                        <a:ext cx="761999" cy="283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51" name="Freeform 71"/>
          <p:cNvSpPr>
            <a:spLocks/>
          </p:cNvSpPr>
          <p:nvPr/>
        </p:nvSpPr>
        <p:spPr bwMode="auto">
          <a:xfrm>
            <a:off x="4945064" y="2193131"/>
            <a:ext cx="2003425" cy="995363"/>
          </a:xfrm>
          <a:custGeom>
            <a:avLst/>
            <a:gdLst>
              <a:gd name="T0" fmla="*/ 2003425 w 1262"/>
              <a:gd name="T1" fmla="*/ 14288 h 836"/>
              <a:gd name="T2" fmla="*/ 1858963 w 1262"/>
              <a:gd name="T3" fmla="*/ 434975 h 836"/>
              <a:gd name="T4" fmla="*/ 1655763 w 1262"/>
              <a:gd name="T5" fmla="*/ 827088 h 836"/>
              <a:gd name="T6" fmla="*/ 1444625 w 1262"/>
              <a:gd name="T7" fmla="*/ 1081088 h 836"/>
              <a:gd name="T8" fmla="*/ 1176337 w 1262"/>
              <a:gd name="T9" fmla="*/ 1262063 h 836"/>
              <a:gd name="T10" fmla="*/ 987425 w 1262"/>
              <a:gd name="T11" fmla="*/ 1309688 h 836"/>
              <a:gd name="T12" fmla="*/ 606425 w 1262"/>
              <a:gd name="T13" fmla="*/ 1157288 h 836"/>
              <a:gd name="T14" fmla="*/ 304800 w 1262"/>
              <a:gd name="T15" fmla="*/ 798512 h 836"/>
              <a:gd name="T16" fmla="*/ 115888 w 1262"/>
              <a:gd name="T17" fmla="*/ 406400 h 836"/>
              <a:gd name="T18" fmla="*/ 0 w 1262"/>
              <a:gd name="T19" fmla="*/ 0 h 8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2"/>
              <a:gd name="T31" fmla="*/ 0 h 836"/>
              <a:gd name="T32" fmla="*/ 1262 w 1262"/>
              <a:gd name="T33" fmla="*/ 836 h 8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2" h="836">
                <a:moveTo>
                  <a:pt x="1262" y="9"/>
                </a:moveTo>
                <a:cubicBezTo>
                  <a:pt x="1248" y="53"/>
                  <a:pt x="1207" y="189"/>
                  <a:pt x="1171" y="274"/>
                </a:cubicBezTo>
                <a:cubicBezTo>
                  <a:pt x="1135" y="359"/>
                  <a:pt x="1086" y="453"/>
                  <a:pt x="1043" y="521"/>
                </a:cubicBezTo>
                <a:cubicBezTo>
                  <a:pt x="1000" y="589"/>
                  <a:pt x="960" y="635"/>
                  <a:pt x="910" y="681"/>
                </a:cubicBezTo>
                <a:cubicBezTo>
                  <a:pt x="860" y="727"/>
                  <a:pt x="789" y="771"/>
                  <a:pt x="741" y="795"/>
                </a:cubicBezTo>
                <a:cubicBezTo>
                  <a:pt x="693" y="819"/>
                  <a:pt x="682" y="836"/>
                  <a:pt x="622" y="825"/>
                </a:cubicBezTo>
                <a:cubicBezTo>
                  <a:pt x="562" y="814"/>
                  <a:pt x="454" y="783"/>
                  <a:pt x="382" y="729"/>
                </a:cubicBezTo>
                <a:cubicBezTo>
                  <a:pt x="310" y="675"/>
                  <a:pt x="243" y="582"/>
                  <a:pt x="192" y="503"/>
                </a:cubicBezTo>
                <a:cubicBezTo>
                  <a:pt x="141" y="424"/>
                  <a:pt x="105" y="340"/>
                  <a:pt x="73" y="256"/>
                </a:cubicBezTo>
                <a:cubicBezTo>
                  <a:pt x="41" y="172"/>
                  <a:pt x="15" y="53"/>
                  <a:pt x="0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2152" name="Rectangle 72"/>
          <p:cNvSpPr>
            <a:spLocks noChangeArrowheads="1"/>
          </p:cNvSpPr>
          <p:nvPr/>
        </p:nvSpPr>
        <p:spPr bwMode="auto">
          <a:xfrm>
            <a:off x="1176692" y="2580799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ea typeface="楷体_GB2312" charset="-122"/>
              </a:rPr>
              <a:t>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i="1" baseline="30000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2800" b="1" baseline="30000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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为常数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</a:p>
        </p:txBody>
      </p:sp>
      <p:sp>
        <p:nvSpPr>
          <p:cNvPr id="302154" name="Rectangle 74"/>
          <p:cNvSpPr>
            <a:spLocks noChangeArrowheads="1"/>
          </p:cNvSpPr>
          <p:nvPr/>
        </p:nvSpPr>
        <p:spPr bwMode="auto">
          <a:xfrm>
            <a:off x="7308850" y="1653779"/>
            <a:ext cx="93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i="1" dirty="0">
                <a:solidFill>
                  <a:srgbClr val="660066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660066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660066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endParaRPr lang="en-US" altLang="zh-CN" sz="2400" b="1" dirty="0">
              <a:solidFill>
                <a:srgbClr val="660066"/>
              </a:solidFill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sp>
        <p:nvSpPr>
          <p:cNvPr id="302155" name="Rectangle 75"/>
          <p:cNvSpPr>
            <a:spLocks noChangeArrowheads="1"/>
          </p:cNvSpPr>
          <p:nvPr/>
        </p:nvSpPr>
        <p:spPr bwMode="auto">
          <a:xfrm>
            <a:off x="4429126" y="1815704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ea typeface="楷体_GB2312" charset="-122"/>
              </a:rPr>
              <a:t>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2</a:t>
            </a:r>
            <a:endParaRPr lang="en-US" altLang="zh-CN" sz="2400" b="1" dirty="0">
              <a:solidFill>
                <a:schemeClr val="bg2"/>
              </a:solidFill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09" grpId="0" animBg="1"/>
      <p:bldP spid="302116" grpId="0" autoUpdateAnimBg="0"/>
      <p:bldP spid="302117" grpId="0" autoUpdateAnimBg="0"/>
      <p:bldP spid="302130" grpId="0" autoUpdateAnimBg="0"/>
      <p:bldP spid="302131" grpId="0" autoUpdateAnimBg="0"/>
      <p:bldP spid="302133" grpId="0" autoUpdateAnimBg="0"/>
      <p:bldP spid="302140" grpId="0" animBg="1"/>
      <p:bldP spid="302141" grpId="0" animBg="1"/>
      <p:bldP spid="302142" grpId="0" animBg="1"/>
      <p:bldP spid="302143" grpId="0" animBg="1"/>
      <p:bldP spid="302145" grpId="0" animBg="1"/>
      <p:bldP spid="302146" grpId="0" animBg="1"/>
      <p:bldP spid="302151" grpId="0" animBg="1"/>
      <p:bldP spid="302152" grpId="0" autoUpdateAnimBg="0"/>
      <p:bldP spid="302154" grpId="0" autoUpdateAnimBg="0"/>
      <p:bldP spid="3021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2"/>
          <p:cNvSpPr txBox="1">
            <a:spLocks noChangeArrowheads="1"/>
          </p:cNvSpPr>
          <p:nvPr/>
        </p:nvSpPr>
        <p:spPr bwMode="auto">
          <a:xfrm>
            <a:off x="900114" y="238125"/>
            <a:ext cx="259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/>
              <a:t>2) </a:t>
            </a:r>
            <a:r>
              <a:rPr lang="zh-CN" altLang="en-US">
                <a:solidFill>
                  <a:srgbClr val="000000"/>
                </a:solidFill>
                <a:ea typeface="楷体_GB2312" charset="-122"/>
              </a:rPr>
              <a:t>指数函数</a:t>
            </a:r>
          </a:p>
        </p:txBody>
      </p:sp>
      <p:graphicFrame>
        <p:nvGraphicFramePr>
          <p:cNvPr id="229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32152"/>
              </p:ext>
            </p:extLst>
          </p:nvPr>
        </p:nvGraphicFramePr>
        <p:xfrm>
          <a:off x="2700338" y="681037"/>
          <a:ext cx="104731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26" name="公式" r:id="rId3" imgW="2183400" imgH="1486080" progId="Equation.3">
                  <p:embed/>
                </p:oleObj>
              </mc:Choice>
              <mc:Fallback>
                <p:oleObj name="公式" r:id="rId3" imgW="2183400" imgH="148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681037"/>
                        <a:ext cx="1047317" cy="58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/>
        </p:nvGraphicFramePr>
        <p:xfrm>
          <a:off x="4800600" y="2881313"/>
          <a:ext cx="520700" cy="20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27" name="公式" r:id="rId5" imgW="736280" imgH="406224" progId="Equation.3">
                  <p:embed/>
                </p:oleObj>
              </mc:Choice>
              <mc:Fallback>
                <p:oleObj name="公式" r:id="rId5" imgW="736280" imgH="4062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81313"/>
                        <a:ext cx="520700" cy="202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/>
        </p:nvGraphicFramePr>
        <p:xfrm>
          <a:off x="7019925" y="1491853"/>
          <a:ext cx="10160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28" name="公式" r:id="rId7" imgW="1675440" imgH="812880" progId="Equation.3">
                  <p:embed/>
                </p:oleObj>
              </mc:Choice>
              <mc:Fallback>
                <p:oleObj name="公式" r:id="rId7" imgW="1675440" imgH="812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491853"/>
                        <a:ext cx="1016037" cy="4000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6600"/>
                          </a:gs>
                          <a:gs pos="50000">
                            <a:srgbClr val="FFFFFF"/>
                          </a:gs>
                          <a:gs pos="100000">
                            <a:srgbClr val="FF6600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19401" y="969169"/>
            <a:ext cx="3857625" cy="2552700"/>
            <a:chOff x="1824" y="1344"/>
            <a:chExt cx="2430" cy="2144"/>
          </a:xfrm>
        </p:grpSpPr>
        <p:graphicFrame>
          <p:nvGraphicFramePr>
            <p:cNvPr id="29702" name="Object 19"/>
            <p:cNvGraphicFramePr>
              <a:graphicFrameLocks noChangeAspect="1"/>
            </p:cNvGraphicFramePr>
            <p:nvPr/>
          </p:nvGraphicFramePr>
          <p:xfrm>
            <a:off x="4080" y="3312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829" name="Equation" r:id="rId9" imgW="139700" imgH="139700" progId="Equation.3">
                    <p:embed/>
                  </p:oleObj>
                </mc:Choice>
                <mc:Fallback>
                  <p:oleObj name="Equation" r:id="rId9" imgW="139700" imgH="139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312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3" name="Object 20"/>
            <p:cNvGraphicFramePr>
              <a:graphicFrameLocks noChangeAspect="1"/>
            </p:cNvGraphicFramePr>
            <p:nvPr/>
          </p:nvGraphicFramePr>
          <p:xfrm>
            <a:off x="2803" y="1344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830" name="Equation" r:id="rId11" imgW="139579" imgH="164957" progId="Equation.3">
                    <p:embed/>
                  </p:oleObj>
                </mc:Choice>
                <mc:Fallback>
                  <p:oleObj name="Equation" r:id="rId11" imgW="139579" imgH="164957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" y="1344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2" name="Line 21"/>
            <p:cNvSpPr>
              <a:spLocks noChangeShapeType="1"/>
            </p:cNvSpPr>
            <p:nvPr/>
          </p:nvSpPr>
          <p:spPr bwMode="auto">
            <a:xfrm>
              <a:off x="1824" y="3264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3" name="Line 22"/>
            <p:cNvSpPr>
              <a:spLocks noChangeShapeType="1"/>
            </p:cNvSpPr>
            <p:nvPr/>
          </p:nvSpPr>
          <p:spPr bwMode="auto">
            <a:xfrm flipV="1">
              <a:off x="2976" y="1392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9704" name="Object 23"/>
            <p:cNvGraphicFramePr>
              <a:graphicFrameLocks noChangeAspect="1"/>
            </p:cNvGraphicFramePr>
            <p:nvPr/>
          </p:nvGraphicFramePr>
          <p:xfrm>
            <a:off x="2792" y="3254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831" name="Equation" r:id="rId13" imgW="164814" imgH="177492" progId="Equation.3">
                    <p:embed/>
                  </p:oleObj>
                </mc:Choice>
                <mc:Fallback>
                  <p:oleObj name="Equation" r:id="rId13" imgW="164814" imgH="177492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2" y="3254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9400" name="Freeform 24"/>
          <p:cNvSpPr>
            <a:spLocks/>
          </p:cNvSpPr>
          <p:nvPr/>
        </p:nvSpPr>
        <p:spPr bwMode="auto">
          <a:xfrm>
            <a:off x="3203576" y="1197769"/>
            <a:ext cx="2892425" cy="2013347"/>
          </a:xfrm>
          <a:custGeom>
            <a:avLst/>
            <a:gdLst>
              <a:gd name="T0" fmla="*/ 0 w 1822"/>
              <a:gd name="T1" fmla="*/ 2684463 h 1691"/>
              <a:gd name="T2" fmla="*/ 301625 w 1822"/>
              <a:gd name="T3" fmla="*/ 2667001 h 1691"/>
              <a:gd name="T4" fmla="*/ 654050 w 1822"/>
              <a:gd name="T5" fmla="*/ 2641601 h 1691"/>
              <a:gd name="T6" fmla="*/ 1139825 w 1822"/>
              <a:gd name="T7" fmla="*/ 2514601 h 1691"/>
              <a:gd name="T8" fmla="*/ 1422400 w 1822"/>
              <a:gd name="T9" fmla="*/ 2395538 h 1691"/>
              <a:gd name="T10" fmla="*/ 1873250 w 1822"/>
              <a:gd name="T11" fmla="*/ 2060576 h 1691"/>
              <a:gd name="T12" fmla="*/ 2220913 w 1822"/>
              <a:gd name="T13" fmla="*/ 1611313 h 1691"/>
              <a:gd name="T14" fmla="*/ 2511425 w 1822"/>
              <a:gd name="T15" fmla="*/ 1066800 h 1691"/>
              <a:gd name="T16" fmla="*/ 2740025 w 1822"/>
              <a:gd name="T17" fmla="*/ 457200 h 1691"/>
              <a:gd name="T18" fmla="*/ 2892425 w 1822"/>
              <a:gd name="T19" fmla="*/ 0 h 16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22"/>
              <a:gd name="T31" fmla="*/ 0 h 1691"/>
              <a:gd name="T32" fmla="*/ 1822 w 1822"/>
              <a:gd name="T33" fmla="*/ 1691 h 16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22" h="1691">
                <a:moveTo>
                  <a:pt x="0" y="1691"/>
                </a:moveTo>
                <a:cubicBezTo>
                  <a:pt x="32" y="1691"/>
                  <a:pt x="121" y="1684"/>
                  <a:pt x="190" y="1680"/>
                </a:cubicBezTo>
                <a:cubicBezTo>
                  <a:pt x="259" y="1676"/>
                  <a:pt x="324" y="1680"/>
                  <a:pt x="412" y="1664"/>
                </a:cubicBezTo>
                <a:cubicBezTo>
                  <a:pt x="500" y="1648"/>
                  <a:pt x="637" y="1610"/>
                  <a:pt x="718" y="1584"/>
                </a:cubicBezTo>
                <a:cubicBezTo>
                  <a:pt x="799" y="1558"/>
                  <a:pt x="819" y="1557"/>
                  <a:pt x="896" y="1509"/>
                </a:cubicBezTo>
                <a:cubicBezTo>
                  <a:pt x="973" y="1461"/>
                  <a:pt x="1096" y="1380"/>
                  <a:pt x="1180" y="1298"/>
                </a:cubicBezTo>
                <a:cubicBezTo>
                  <a:pt x="1264" y="1216"/>
                  <a:pt x="1332" y="1119"/>
                  <a:pt x="1399" y="1015"/>
                </a:cubicBezTo>
                <a:cubicBezTo>
                  <a:pt x="1466" y="911"/>
                  <a:pt x="1528" y="793"/>
                  <a:pt x="1582" y="672"/>
                </a:cubicBezTo>
                <a:cubicBezTo>
                  <a:pt x="1636" y="551"/>
                  <a:pt x="1686" y="400"/>
                  <a:pt x="1726" y="288"/>
                </a:cubicBezTo>
                <a:cubicBezTo>
                  <a:pt x="1766" y="176"/>
                  <a:pt x="1806" y="48"/>
                  <a:pt x="1822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401" name="Freeform 25"/>
          <p:cNvSpPr>
            <a:spLocks/>
          </p:cNvSpPr>
          <p:nvPr/>
        </p:nvSpPr>
        <p:spPr bwMode="auto">
          <a:xfrm>
            <a:off x="3200401" y="1197769"/>
            <a:ext cx="2873375" cy="2013347"/>
          </a:xfrm>
          <a:custGeom>
            <a:avLst/>
            <a:gdLst>
              <a:gd name="T0" fmla="*/ 0 w 1810"/>
              <a:gd name="T1" fmla="*/ 0 h 1691"/>
              <a:gd name="T2" fmla="*/ 250825 w 1810"/>
              <a:gd name="T3" fmla="*/ 754063 h 1691"/>
              <a:gd name="T4" fmla="*/ 511175 w 1810"/>
              <a:gd name="T5" fmla="*/ 1393825 h 1691"/>
              <a:gd name="T6" fmla="*/ 914400 w 1810"/>
              <a:gd name="T7" fmla="*/ 1981201 h 1691"/>
              <a:gd name="T8" fmla="*/ 1436688 w 1810"/>
              <a:gd name="T9" fmla="*/ 2395538 h 1691"/>
              <a:gd name="T10" fmla="*/ 1981200 w 1810"/>
              <a:gd name="T11" fmla="*/ 2590801 h 1691"/>
              <a:gd name="T12" fmla="*/ 2873375 w 1810"/>
              <a:gd name="T13" fmla="*/ 2684463 h 16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0"/>
              <a:gd name="T22" fmla="*/ 0 h 1691"/>
              <a:gd name="T23" fmla="*/ 1810 w 1810"/>
              <a:gd name="T24" fmla="*/ 1691 h 16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0" h="1691">
                <a:moveTo>
                  <a:pt x="0" y="0"/>
                </a:moveTo>
                <a:cubicBezTo>
                  <a:pt x="26" y="79"/>
                  <a:pt x="104" y="329"/>
                  <a:pt x="158" y="475"/>
                </a:cubicBezTo>
                <a:cubicBezTo>
                  <a:pt x="212" y="621"/>
                  <a:pt x="252" y="749"/>
                  <a:pt x="322" y="878"/>
                </a:cubicBezTo>
                <a:cubicBezTo>
                  <a:pt x="392" y="1007"/>
                  <a:pt x="479" y="1143"/>
                  <a:pt x="576" y="1248"/>
                </a:cubicBezTo>
                <a:cubicBezTo>
                  <a:pt x="673" y="1353"/>
                  <a:pt x="793" y="1445"/>
                  <a:pt x="905" y="1509"/>
                </a:cubicBezTo>
                <a:cubicBezTo>
                  <a:pt x="1017" y="1573"/>
                  <a:pt x="1097" y="1602"/>
                  <a:pt x="1248" y="1632"/>
                </a:cubicBezTo>
                <a:cubicBezTo>
                  <a:pt x="1399" y="1662"/>
                  <a:pt x="1693" y="1679"/>
                  <a:pt x="1810" y="1691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29402" name="Object 26"/>
          <p:cNvGraphicFramePr>
            <a:graphicFrameLocks noChangeAspect="1"/>
          </p:cNvGraphicFramePr>
          <p:nvPr/>
        </p:nvGraphicFramePr>
        <p:xfrm>
          <a:off x="4572000" y="2950369"/>
          <a:ext cx="1016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32" name="公式" r:id="rId15" imgW="330120" imgH="330120" progId="Equation.3">
                  <p:embed/>
                </p:oleObj>
              </mc:Choice>
              <mc:Fallback>
                <p:oleObj name="公式" r:id="rId15" imgW="33012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50369"/>
                        <a:ext cx="1016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05" name="Rectangle 29"/>
          <p:cNvSpPr>
            <a:spLocks noChangeArrowheads="1"/>
          </p:cNvSpPr>
          <p:nvPr/>
        </p:nvSpPr>
        <p:spPr bwMode="auto">
          <a:xfrm>
            <a:off x="3132139" y="195263"/>
            <a:ext cx="3311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i="1" baseline="30000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zh-CN" sz="2400" b="1" baseline="30000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&gt;0,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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1)</a:t>
            </a:r>
          </a:p>
        </p:txBody>
      </p:sp>
      <p:sp>
        <p:nvSpPr>
          <p:cNvPr id="229406" name="Rectangle 30"/>
          <p:cNvSpPr>
            <a:spLocks noChangeArrowheads="1"/>
          </p:cNvSpPr>
          <p:nvPr/>
        </p:nvSpPr>
        <p:spPr bwMode="auto">
          <a:xfrm>
            <a:off x="5580063" y="844154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dirty="0">
                <a:ea typeface="楷体_GB2312" charset="-122"/>
              </a:rPr>
              <a:t> 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i="1" baseline="30000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x</a:t>
            </a:r>
            <a:endParaRPr lang="en-US" altLang="zh-CN" sz="2400" b="1" dirty="0">
              <a:solidFill>
                <a:schemeClr val="bg2"/>
              </a:solidFill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sp>
        <p:nvSpPr>
          <p:cNvPr id="229407" name="Rectangle 31"/>
          <p:cNvSpPr>
            <a:spLocks noChangeArrowheads="1"/>
          </p:cNvSpPr>
          <p:nvPr/>
        </p:nvSpPr>
        <p:spPr bwMode="auto">
          <a:xfrm>
            <a:off x="4787900" y="1653779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CN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&gt;1</a:t>
            </a:r>
          </a:p>
        </p:txBody>
      </p:sp>
    </p:spTree>
    <p:extLst>
      <p:ext uri="{BB962C8B-B14F-4D97-AF65-F5344CB8AC3E}">
        <p14:creationId xmlns:p14="http://schemas.microsoft.com/office/powerpoint/2010/main" val="18414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00" grpId="0" animBg="1"/>
      <p:bldP spid="229401" grpId="0" animBg="1"/>
      <p:bldP spid="229405" grpId="0" autoUpdateAnimBg="0"/>
      <p:bldP spid="229406" grpId="0" autoUpdateAnimBg="0"/>
      <p:bldP spid="22940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Text Box 2"/>
          <p:cNvSpPr txBox="1">
            <a:spLocks noChangeArrowheads="1"/>
          </p:cNvSpPr>
          <p:nvPr/>
        </p:nvSpPr>
        <p:spPr bwMode="auto">
          <a:xfrm>
            <a:off x="827089" y="195263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/>
              <a:t>3) </a:t>
            </a:r>
            <a:r>
              <a:rPr lang="zh-CN" altLang="en-US">
                <a:solidFill>
                  <a:srgbClr val="000000"/>
                </a:solidFill>
                <a:ea typeface="楷体_GB2312" charset="-122"/>
              </a:rPr>
              <a:t>对数函数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6588125" y="1383506"/>
          <a:ext cx="1368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50" name="公式" r:id="rId3" imgW="875880" imgH="330120" progId="Equation.3">
                  <p:embed/>
                </p:oleObj>
              </mc:Choice>
              <mc:Fallback>
                <p:oleObj name="公式" r:id="rId3" imgW="875880" imgH="330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383506"/>
                        <a:ext cx="1368425" cy="3905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FF00"/>
                          </a:gs>
                          <a:gs pos="50000">
                            <a:srgbClr val="FFFFFF"/>
                          </a:gs>
                          <a:gs pos="100000">
                            <a:srgbClr val="00FF00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68651"/>
              </p:ext>
            </p:extLst>
          </p:nvPr>
        </p:nvGraphicFramePr>
        <p:xfrm>
          <a:off x="4508500" y="2459831"/>
          <a:ext cx="1295401" cy="53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51" name="公式" r:id="rId5" imgW="2716560" imgH="1282680" progId="Equation.3">
                  <p:embed/>
                </p:oleObj>
              </mc:Choice>
              <mc:Fallback>
                <p:oleObj name="公式" r:id="rId5" imgW="2716560" imgH="1282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59831"/>
                        <a:ext cx="1295401" cy="539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51101" y="783431"/>
            <a:ext cx="3979863" cy="2590800"/>
            <a:chOff x="1459" y="1280"/>
            <a:chExt cx="2507" cy="2176"/>
          </a:xfrm>
        </p:grpSpPr>
        <p:graphicFrame>
          <p:nvGraphicFramePr>
            <p:cNvPr id="30726" name="Object 18"/>
            <p:cNvGraphicFramePr>
              <a:graphicFrameLocks noChangeAspect="1"/>
            </p:cNvGraphicFramePr>
            <p:nvPr/>
          </p:nvGraphicFramePr>
          <p:xfrm>
            <a:off x="3792" y="2560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852" name="Equation" r:id="rId7" imgW="139700" imgH="139700" progId="Equation.3">
                    <p:embed/>
                  </p:oleObj>
                </mc:Choice>
                <mc:Fallback>
                  <p:oleObj name="Equation" r:id="rId7" imgW="139700" imgH="139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560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19"/>
            <p:cNvGraphicFramePr>
              <a:graphicFrameLocks noChangeAspect="1"/>
            </p:cNvGraphicFramePr>
            <p:nvPr/>
          </p:nvGraphicFramePr>
          <p:xfrm>
            <a:off x="1459" y="1280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853" name="Equation" r:id="rId9" imgW="139579" imgH="164957" progId="Equation.3">
                    <p:embed/>
                  </p:oleObj>
                </mc:Choice>
                <mc:Fallback>
                  <p:oleObj name="Equation" r:id="rId9" imgW="139579" imgH="164957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9" y="1280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1536" y="2496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Line 21"/>
            <p:cNvSpPr>
              <a:spLocks noChangeShapeType="1"/>
            </p:cNvSpPr>
            <p:nvPr/>
          </p:nvSpPr>
          <p:spPr bwMode="auto">
            <a:xfrm flipV="1">
              <a:off x="1680" y="1312"/>
              <a:ext cx="0" cy="2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0728" name="Object 22"/>
            <p:cNvGraphicFramePr>
              <a:graphicFrameLocks noChangeAspect="1"/>
            </p:cNvGraphicFramePr>
            <p:nvPr/>
          </p:nvGraphicFramePr>
          <p:xfrm>
            <a:off x="1488" y="2496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854" name="Equation" r:id="rId11" imgW="164814" imgH="177492" progId="Equation.3">
                    <p:embed/>
                  </p:oleObj>
                </mc:Choice>
                <mc:Fallback>
                  <p:oleObj name="Equation" r:id="rId11" imgW="164814" imgH="177492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496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0423" name="Freeform 23"/>
          <p:cNvSpPr>
            <a:spLocks/>
          </p:cNvSpPr>
          <p:nvPr/>
        </p:nvSpPr>
        <p:spPr bwMode="auto">
          <a:xfrm>
            <a:off x="2874964" y="1259681"/>
            <a:ext cx="2928937" cy="2049066"/>
          </a:xfrm>
          <a:custGeom>
            <a:avLst/>
            <a:gdLst>
              <a:gd name="T0" fmla="*/ 0 w 1845"/>
              <a:gd name="T1" fmla="*/ 2732088 h 1721"/>
              <a:gd name="T2" fmla="*/ 146050 w 1845"/>
              <a:gd name="T3" fmla="*/ 2136776 h 1721"/>
              <a:gd name="T4" fmla="*/ 406400 w 1845"/>
              <a:gd name="T5" fmla="*/ 1585913 h 1721"/>
              <a:gd name="T6" fmla="*/ 639762 w 1845"/>
              <a:gd name="T7" fmla="*/ 1281113 h 1721"/>
              <a:gd name="T8" fmla="*/ 1100137 w 1845"/>
              <a:gd name="T9" fmla="*/ 838200 h 1721"/>
              <a:gd name="T10" fmla="*/ 1785937 w 1845"/>
              <a:gd name="T11" fmla="*/ 457200 h 1721"/>
              <a:gd name="T12" fmla="*/ 2928937 w 1845"/>
              <a:gd name="T13" fmla="*/ 0 h 17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45"/>
              <a:gd name="T22" fmla="*/ 0 h 1721"/>
              <a:gd name="T23" fmla="*/ 1845 w 1845"/>
              <a:gd name="T24" fmla="*/ 1721 h 17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45" h="1721">
                <a:moveTo>
                  <a:pt x="0" y="1721"/>
                </a:moveTo>
                <a:cubicBezTo>
                  <a:pt x="14" y="1659"/>
                  <a:pt x="49" y="1466"/>
                  <a:pt x="92" y="1346"/>
                </a:cubicBezTo>
                <a:cubicBezTo>
                  <a:pt x="135" y="1226"/>
                  <a:pt x="204" y="1089"/>
                  <a:pt x="256" y="999"/>
                </a:cubicBezTo>
                <a:cubicBezTo>
                  <a:pt x="308" y="909"/>
                  <a:pt x="330" y="886"/>
                  <a:pt x="403" y="807"/>
                </a:cubicBezTo>
                <a:cubicBezTo>
                  <a:pt x="476" y="728"/>
                  <a:pt x="573" y="614"/>
                  <a:pt x="693" y="528"/>
                </a:cubicBezTo>
                <a:cubicBezTo>
                  <a:pt x="813" y="442"/>
                  <a:pt x="933" y="376"/>
                  <a:pt x="1125" y="288"/>
                </a:cubicBezTo>
                <a:cubicBezTo>
                  <a:pt x="1317" y="200"/>
                  <a:pt x="1717" y="48"/>
                  <a:pt x="1845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424" name="Freeform 24"/>
          <p:cNvSpPr>
            <a:spLocks/>
          </p:cNvSpPr>
          <p:nvPr/>
        </p:nvSpPr>
        <p:spPr bwMode="auto">
          <a:xfrm>
            <a:off x="2879726" y="1066800"/>
            <a:ext cx="2924175" cy="2110979"/>
          </a:xfrm>
          <a:custGeom>
            <a:avLst/>
            <a:gdLst>
              <a:gd name="T0" fmla="*/ 0 w 1842"/>
              <a:gd name="T1" fmla="*/ 0 h 1773"/>
              <a:gd name="T2" fmla="*/ 147638 w 1842"/>
              <a:gd name="T3" fmla="*/ 790575 h 1773"/>
              <a:gd name="T4" fmla="*/ 604838 w 1842"/>
              <a:gd name="T5" fmla="*/ 1552575 h 1773"/>
              <a:gd name="T6" fmla="*/ 1225550 w 1842"/>
              <a:gd name="T7" fmla="*/ 2089151 h 1773"/>
              <a:gd name="T8" fmla="*/ 1922463 w 1842"/>
              <a:gd name="T9" fmla="*/ 2452688 h 1773"/>
              <a:gd name="T10" fmla="*/ 2924175 w 1842"/>
              <a:gd name="T11" fmla="*/ 2814638 h 17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2"/>
              <a:gd name="T19" fmla="*/ 0 h 1773"/>
              <a:gd name="T20" fmla="*/ 1842 w 1842"/>
              <a:gd name="T21" fmla="*/ 1773 h 17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2" h="1773">
                <a:moveTo>
                  <a:pt x="0" y="0"/>
                </a:moveTo>
                <a:cubicBezTo>
                  <a:pt x="17" y="83"/>
                  <a:pt x="30" y="335"/>
                  <a:pt x="93" y="498"/>
                </a:cubicBezTo>
                <a:cubicBezTo>
                  <a:pt x="156" y="661"/>
                  <a:pt x="268" y="842"/>
                  <a:pt x="381" y="978"/>
                </a:cubicBezTo>
                <a:cubicBezTo>
                  <a:pt x="494" y="1114"/>
                  <a:pt x="634" y="1222"/>
                  <a:pt x="772" y="1316"/>
                </a:cubicBezTo>
                <a:cubicBezTo>
                  <a:pt x="910" y="1410"/>
                  <a:pt x="1033" y="1469"/>
                  <a:pt x="1211" y="1545"/>
                </a:cubicBezTo>
                <a:cubicBezTo>
                  <a:pt x="1389" y="1621"/>
                  <a:pt x="1711" y="1726"/>
                  <a:pt x="1842" y="177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0425" name="Object 25"/>
          <p:cNvGraphicFramePr>
            <a:graphicFrameLocks noChangeAspect="1"/>
          </p:cNvGraphicFramePr>
          <p:nvPr/>
        </p:nvGraphicFramePr>
        <p:xfrm>
          <a:off x="3670300" y="2028826"/>
          <a:ext cx="520700" cy="20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55" name="公式" r:id="rId13" imgW="736280" imgH="406224" progId="Equation.3">
                  <p:embed/>
                </p:oleObj>
              </mc:Choice>
              <mc:Fallback>
                <p:oleObj name="公式" r:id="rId13" imgW="736280" imgH="40622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028826"/>
                        <a:ext cx="520700" cy="202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26" name="Object 26"/>
          <p:cNvGraphicFramePr>
            <a:graphicFrameLocks noChangeAspect="1"/>
          </p:cNvGraphicFramePr>
          <p:nvPr/>
        </p:nvGraphicFramePr>
        <p:xfrm>
          <a:off x="3441700" y="2174081"/>
          <a:ext cx="1016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56" name="公式" r:id="rId15" imgW="330120" imgH="330120" progId="Equation.3">
                  <p:embed/>
                </p:oleObj>
              </mc:Choice>
              <mc:Fallback>
                <p:oleObj name="公式" r:id="rId15" imgW="33012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2174081"/>
                        <a:ext cx="1016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Rectangle 27"/>
          <p:cNvSpPr>
            <a:spLocks noChangeArrowheads="1"/>
          </p:cNvSpPr>
          <p:nvPr/>
        </p:nvSpPr>
        <p:spPr bwMode="auto">
          <a:xfrm>
            <a:off x="2987676" y="195263"/>
            <a:ext cx="4105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= log</a:t>
            </a:r>
            <a:r>
              <a:rPr lang="en-US" altLang="zh-CN" sz="24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i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x</a:t>
            </a:r>
            <a:r>
              <a:rPr lang="en-US" altLang="zh-CN" sz="2400" b="1" baseline="30000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&gt;0, </a:t>
            </a:r>
            <a:r>
              <a:rPr lang="en-US" altLang="zh-CN" sz="24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</a:t>
            </a:r>
            <a:r>
              <a:rPr lang="en-US" altLang="zh-CN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1)</a:t>
            </a:r>
          </a:p>
        </p:txBody>
      </p:sp>
      <p:sp>
        <p:nvSpPr>
          <p:cNvPr id="230428" name="Rectangle 28"/>
          <p:cNvSpPr>
            <a:spLocks noChangeArrowheads="1"/>
          </p:cNvSpPr>
          <p:nvPr/>
        </p:nvSpPr>
        <p:spPr bwMode="auto">
          <a:xfrm>
            <a:off x="4500563" y="844154"/>
            <a:ext cx="215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= log</a:t>
            </a:r>
            <a:r>
              <a:rPr lang="en-US" altLang="zh-CN" sz="28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x</a:t>
            </a:r>
            <a:endParaRPr lang="en-US" altLang="zh-CN" sz="2800" b="1" dirty="0">
              <a:solidFill>
                <a:schemeClr val="bg2"/>
              </a:solidFill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sp>
        <p:nvSpPr>
          <p:cNvPr id="230429" name="Rectangle 29"/>
          <p:cNvSpPr>
            <a:spLocks noChangeArrowheads="1"/>
          </p:cNvSpPr>
          <p:nvPr/>
        </p:nvSpPr>
        <p:spPr bwMode="auto">
          <a:xfrm>
            <a:off x="4932364" y="1653779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zh-CN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CN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&gt;1</a:t>
            </a:r>
          </a:p>
        </p:txBody>
      </p:sp>
    </p:spTree>
    <p:extLst>
      <p:ext uri="{BB962C8B-B14F-4D97-AF65-F5344CB8AC3E}">
        <p14:creationId xmlns:p14="http://schemas.microsoft.com/office/powerpoint/2010/main" val="42855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3" grpId="0" animBg="1"/>
      <p:bldP spid="230424" grpId="0" animBg="1"/>
      <p:bldP spid="230428" grpId="0" autoUpdateAnimBg="0"/>
      <p:bldP spid="23042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Text Box 2"/>
          <p:cNvSpPr txBox="1">
            <a:spLocks noChangeArrowheads="1"/>
          </p:cNvSpPr>
          <p:nvPr/>
        </p:nvSpPr>
        <p:spPr bwMode="auto">
          <a:xfrm>
            <a:off x="684213" y="33338"/>
            <a:ext cx="2519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/>
              <a:t>4) </a:t>
            </a:r>
            <a:r>
              <a:rPr lang="zh-CN" altLang="en-US">
                <a:solidFill>
                  <a:schemeClr val="tx2"/>
                </a:solidFill>
                <a:ea typeface="楷体_GB2312" charset="-122"/>
              </a:rPr>
              <a:t>三角函数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673456" y="541259"/>
            <a:ext cx="3240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ea typeface="楷体_GB2312" charset="-122"/>
              </a:rPr>
              <a:t>正弦函数</a:t>
            </a:r>
            <a:r>
              <a:rPr lang="zh-CN" altLang="en-US" dirty="0">
                <a:solidFill>
                  <a:srgbClr val="0033CC"/>
                </a:solidFill>
                <a:ea typeface="楷体_GB2312" charset="-122"/>
              </a:rPr>
              <a:t>  </a:t>
            </a:r>
            <a:r>
              <a:rPr lang="en-US" altLang="zh-CN" i="1" dirty="0">
                <a:solidFill>
                  <a:srgbClr val="0033CC"/>
                </a:solidFill>
                <a:ea typeface="楷体_GB2312" charset="-122"/>
              </a:rPr>
              <a:t>y </a:t>
            </a:r>
            <a:r>
              <a:rPr lang="en-US" altLang="zh-CN" dirty="0">
                <a:solidFill>
                  <a:srgbClr val="0033CC"/>
                </a:solidFill>
                <a:ea typeface="楷体_GB2312" charset="-122"/>
              </a:rPr>
              <a:t>=sin</a:t>
            </a:r>
            <a:r>
              <a:rPr lang="en-US" altLang="zh-CN" i="1" dirty="0">
                <a:solidFill>
                  <a:srgbClr val="0033CC"/>
                </a:solidFill>
                <a:ea typeface="楷体_GB2312" charset="-122"/>
              </a:rPr>
              <a:t>x</a:t>
            </a:r>
          </a:p>
        </p:txBody>
      </p:sp>
      <p:sp>
        <p:nvSpPr>
          <p:cNvPr id="231439" name="Freeform 15"/>
          <p:cNvSpPr>
            <a:spLocks/>
          </p:cNvSpPr>
          <p:nvPr/>
        </p:nvSpPr>
        <p:spPr bwMode="auto">
          <a:xfrm>
            <a:off x="2062163" y="764382"/>
            <a:ext cx="5167312" cy="1173956"/>
          </a:xfrm>
          <a:custGeom>
            <a:avLst/>
            <a:gdLst>
              <a:gd name="T0" fmla="*/ 0 w 3255"/>
              <a:gd name="T1" fmla="*/ 809625 h 986"/>
              <a:gd name="T2" fmla="*/ 231775 w 3255"/>
              <a:gd name="T3" fmla="*/ 358775 h 986"/>
              <a:gd name="T4" fmla="*/ 446088 w 3255"/>
              <a:gd name="T5" fmla="*/ 92075 h 986"/>
              <a:gd name="T6" fmla="*/ 674687 w 3255"/>
              <a:gd name="T7" fmla="*/ 15875 h 986"/>
              <a:gd name="T8" fmla="*/ 971550 w 3255"/>
              <a:gd name="T9" fmla="*/ 190500 h 986"/>
              <a:gd name="T10" fmla="*/ 1320800 w 3255"/>
              <a:gd name="T11" fmla="*/ 793750 h 986"/>
              <a:gd name="T12" fmla="*/ 1566862 w 3255"/>
              <a:gd name="T13" fmla="*/ 1244600 h 986"/>
              <a:gd name="T14" fmla="*/ 1682750 w 3255"/>
              <a:gd name="T15" fmla="*/ 1403350 h 986"/>
              <a:gd name="T16" fmla="*/ 1828800 w 3255"/>
              <a:gd name="T17" fmla="*/ 1535113 h 986"/>
              <a:gd name="T18" fmla="*/ 1973262 w 3255"/>
              <a:gd name="T19" fmla="*/ 1560513 h 986"/>
              <a:gd name="T20" fmla="*/ 2119312 w 3255"/>
              <a:gd name="T21" fmla="*/ 1501775 h 986"/>
              <a:gd name="T22" fmla="*/ 2235200 w 3255"/>
              <a:gd name="T23" fmla="*/ 1365250 h 986"/>
              <a:gd name="T24" fmla="*/ 2438400 w 3255"/>
              <a:gd name="T25" fmla="*/ 1038225 h 986"/>
              <a:gd name="T26" fmla="*/ 2597150 w 3255"/>
              <a:gd name="T27" fmla="*/ 776288 h 986"/>
              <a:gd name="T28" fmla="*/ 2974975 w 3255"/>
              <a:gd name="T29" fmla="*/ 190500 h 986"/>
              <a:gd name="T30" fmla="*/ 3265488 w 3255"/>
              <a:gd name="T31" fmla="*/ 15875 h 986"/>
              <a:gd name="T32" fmla="*/ 3570288 w 3255"/>
              <a:gd name="T33" fmla="*/ 244475 h 986"/>
              <a:gd name="T34" fmla="*/ 3875088 w 3255"/>
              <a:gd name="T35" fmla="*/ 777875 h 986"/>
              <a:gd name="T36" fmla="*/ 4267200 w 3255"/>
              <a:gd name="T37" fmla="*/ 1395413 h 986"/>
              <a:gd name="T38" fmla="*/ 4543425 w 3255"/>
              <a:gd name="T39" fmla="*/ 1546225 h 986"/>
              <a:gd name="T40" fmla="*/ 4716462 w 3255"/>
              <a:gd name="T41" fmla="*/ 1477963 h 986"/>
              <a:gd name="T42" fmla="*/ 4964112 w 3255"/>
              <a:gd name="T43" fmla="*/ 1176338 h 986"/>
              <a:gd name="T44" fmla="*/ 5167312 w 3255"/>
              <a:gd name="T45" fmla="*/ 793750 h 9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55"/>
              <a:gd name="T70" fmla="*/ 0 h 986"/>
              <a:gd name="T71" fmla="*/ 3255 w 3255"/>
              <a:gd name="T72" fmla="*/ 986 h 9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55" h="986">
                <a:moveTo>
                  <a:pt x="0" y="510"/>
                </a:moveTo>
                <a:cubicBezTo>
                  <a:pt x="24" y="464"/>
                  <a:pt x="99" y="301"/>
                  <a:pt x="146" y="226"/>
                </a:cubicBezTo>
                <a:cubicBezTo>
                  <a:pt x="193" y="151"/>
                  <a:pt x="235" y="94"/>
                  <a:pt x="281" y="58"/>
                </a:cubicBezTo>
                <a:cubicBezTo>
                  <a:pt x="327" y="22"/>
                  <a:pt x="370" y="0"/>
                  <a:pt x="425" y="10"/>
                </a:cubicBezTo>
                <a:cubicBezTo>
                  <a:pt x="480" y="20"/>
                  <a:pt x="544" y="38"/>
                  <a:pt x="612" y="120"/>
                </a:cubicBezTo>
                <a:cubicBezTo>
                  <a:pt x="680" y="202"/>
                  <a:pt x="769" y="389"/>
                  <a:pt x="832" y="500"/>
                </a:cubicBezTo>
                <a:cubicBezTo>
                  <a:pt x="895" y="611"/>
                  <a:pt x="949" y="720"/>
                  <a:pt x="987" y="784"/>
                </a:cubicBezTo>
                <a:cubicBezTo>
                  <a:pt x="1025" y="848"/>
                  <a:pt x="1033" y="853"/>
                  <a:pt x="1060" y="884"/>
                </a:cubicBezTo>
                <a:cubicBezTo>
                  <a:pt x="1087" y="915"/>
                  <a:pt x="1122" y="951"/>
                  <a:pt x="1152" y="967"/>
                </a:cubicBezTo>
                <a:cubicBezTo>
                  <a:pt x="1182" y="983"/>
                  <a:pt x="1213" y="986"/>
                  <a:pt x="1243" y="983"/>
                </a:cubicBezTo>
                <a:cubicBezTo>
                  <a:pt x="1273" y="980"/>
                  <a:pt x="1307" y="967"/>
                  <a:pt x="1335" y="946"/>
                </a:cubicBezTo>
                <a:cubicBezTo>
                  <a:pt x="1363" y="925"/>
                  <a:pt x="1375" y="909"/>
                  <a:pt x="1408" y="860"/>
                </a:cubicBezTo>
                <a:cubicBezTo>
                  <a:pt x="1441" y="811"/>
                  <a:pt x="1498" y="716"/>
                  <a:pt x="1536" y="654"/>
                </a:cubicBezTo>
                <a:cubicBezTo>
                  <a:pt x="1574" y="592"/>
                  <a:pt x="1580" y="578"/>
                  <a:pt x="1636" y="489"/>
                </a:cubicBezTo>
                <a:cubicBezTo>
                  <a:pt x="1692" y="400"/>
                  <a:pt x="1804" y="200"/>
                  <a:pt x="1874" y="120"/>
                </a:cubicBezTo>
                <a:cubicBezTo>
                  <a:pt x="1944" y="40"/>
                  <a:pt x="1995" y="4"/>
                  <a:pt x="2057" y="10"/>
                </a:cubicBezTo>
                <a:cubicBezTo>
                  <a:pt x="2119" y="16"/>
                  <a:pt x="2185" y="74"/>
                  <a:pt x="2249" y="154"/>
                </a:cubicBezTo>
                <a:cubicBezTo>
                  <a:pt x="2313" y="234"/>
                  <a:pt x="2368" y="369"/>
                  <a:pt x="2441" y="490"/>
                </a:cubicBezTo>
                <a:cubicBezTo>
                  <a:pt x="2514" y="611"/>
                  <a:pt x="2618" y="798"/>
                  <a:pt x="2688" y="879"/>
                </a:cubicBezTo>
                <a:cubicBezTo>
                  <a:pt x="2758" y="960"/>
                  <a:pt x="2815" y="965"/>
                  <a:pt x="2862" y="974"/>
                </a:cubicBezTo>
                <a:cubicBezTo>
                  <a:pt x="2909" y="983"/>
                  <a:pt x="2927" y="970"/>
                  <a:pt x="2971" y="931"/>
                </a:cubicBezTo>
                <a:cubicBezTo>
                  <a:pt x="3015" y="892"/>
                  <a:pt x="3080" y="813"/>
                  <a:pt x="3127" y="741"/>
                </a:cubicBezTo>
                <a:cubicBezTo>
                  <a:pt x="3174" y="669"/>
                  <a:pt x="3228" y="550"/>
                  <a:pt x="3255" y="5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440" name="Freeform 16"/>
          <p:cNvSpPr>
            <a:spLocks/>
          </p:cNvSpPr>
          <p:nvPr/>
        </p:nvSpPr>
        <p:spPr bwMode="auto">
          <a:xfrm>
            <a:off x="1608138" y="763192"/>
            <a:ext cx="5486400" cy="10715"/>
          </a:xfrm>
          <a:custGeom>
            <a:avLst/>
            <a:gdLst>
              <a:gd name="T0" fmla="*/ 0 w 3456"/>
              <a:gd name="T1" fmla="*/ 0 h 9"/>
              <a:gd name="T2" fmla="*/ 5486400 w 3456"/>
              <a:gd name="T3" fmla="*/ 14287 h 9"/>
              <a:gd name="T4" fmla="*/ 0 60000 65536"/>
              <a:gd name="T5" fmla="*/ 0 60000 65536"/>
              <a:gd name="T6" fmla="*/ 0 w 3456"/>
              <a:gd name="T7" fmla="*/ 0 h 9"/>
              <a:gd name="T8" fmla="*/ 3456 w 3456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6" h="9">
                <a:moveTo>
                  <a:pt x="0" y="0"/>
                </a:moveTo>
                <a:lnTo>
                  <a:pt x="3456" y="9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441" name="Line 17"/>
          <p:cNvSpPr>
            <a:spLocks noChangeShapeType="1"/>
          </p:cNvSpPr>
          <p:nvPr/>
        </p:nvSpPr>
        <p:spPr bwMode="auto">
          <a:xfrm>
            <a:off x="1590675" y="1938337"/>
            <a:ext cx="5486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1442" name="Object 18"/>
          <p:cNvGraphicFramePr>
            <a:graphicFrameLocks noChangeAspect="1"/>
          </p:cNvGraphicFramePr>
          <p:nvPr/>
        </p:nvGraphicFramePr>
        <p:xfrm>
          <a:off x="4443413" y="584598"/>
          <a:ext cx="119062" cy="15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04" name="Equation" r:id="rId3" imgW="177569" imgH="304404" progId="Equation.3">
                  <p:embed/>
                </p:oleObj>
              </mc:Choice>
              <mc:Fallback>
                <p:oleObj name="Equation" r:id="rId3" imgW="177569" imgH="30440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584598"/>
                        <a:ext cx="119062" cy="153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43" name="Object 19"/>
          <p:cNvGraphicFramePr>
            <a:graphicFrameLocks noChangeAspect="1"/>
          </p:cNvGraphicFramePr>
          <p:nvPr/>
        </p:nvGraphicFramePr>
        <p:xfrm>
          <a:off x="4264025" y="1938337"/>
          <a:ext cx="298450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05" name="Equation" r:id="rId5" imgW="444114" imgH="304536" progId="Equation.3">
                  <p:embed/>
                </p:oleObj>
              </mc:Choice>
              <mc:Fallback>
                <p:oleObj name="Equation" r:id="rId5" imgW="444114" imgH="30453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938337"/>
                        <a:ext cx="298450" cy="153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19275" y="319088"/>
            <a:ext cx="5943600" cy="1905000"/>
            <a:chOff x="864" y="1520"/>
            <a:chExt cx="3744" cy="1600"/>
          </a:xfrm>
        </p:grpSpPr>
        <p:graphicFrame>
          <p:nvGraphicFramePr>
            <p:cNvPr id="31761" name="Object 21"/>
            <p:cNvGraphicFramePr>
              <a:graphicFrameLocks noChangeAspect="1"/>
            </p:cNvGraphicFramePr>
            <p:nvPr/>
          </p:nvGraphicFramePr>
          <p:xfrm>
            <a:off x="4434" y="2448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06" name="Equation" r:id="rId7" imgW="139700" imgH="139700" progId="Equation.3">
                    <p:embed/>
                  </p:oleObj>
                </mc:Choice>
                <mc:Fallback>
                  <p:oleObj name="Equation" r:id="rId7" imgW="139700" imgH="139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4" y="2448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22"/>
            <p:cNvGraphicFramePr>
              <a:graphicFrameLocks noChangeAspect="1"/>
            </p:cNvGraphicFramePr>
            <p:nvPr/>
          </p:nvGraphicFramePr>
          <p:xfrm>
            <a:off x="2419" y="1520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07" name="Equation" r:id="rId9" imgW="139579" imgH="164957" progId="Equation.3">
                    <p:embed/>
                  </p:oleObj>
                </mc:Choice>
                <mc:Fallback>
                  <p:oleObj name="Equation" r:id="rId9" imgW="139579" imgH="164957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9" y="1520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88" name="Line 23"/>
            <p:cNvSpPr>
              <a:spLocks noChangeShapeType="1"/>
            </p:cNvSpPr>
            <p:nvPr/>
          </p:nvSpPr>
          <p:spPr bwMode="auto">
            <a:xfrm>
              <a:off x="864" y="240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9" name="Line 24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1763" name="Object 25"/>
            <p:cNvGraphicFramePr>
              <a:graphicFrameLocks noChangeAspect="1"/>
            </p:cNvGraphicFramePr>
            <p:nvPr/>
          </p:nvGraphicFramePr>
          <p:xfrm>
            <a:off x="2640" y="2390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08" name="Equation" r:id="rId11" imgW="164814" imgH="177492" progId="Equation.3">
                    <p:embed/>
                  </p:oleObj>
                </mc:Choice>
                <mc:Fallback>
                  <p:oleObj name="Equation" r:id="rId11" imgW="164814" imgH="177492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390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4" name="Object 26"/>
            <p:cNvGraphicFramePr>
              <a:graphicFrameLocks noChangeAspect="1"/>
            </p:cNvGraphicFramePr>
            <p:nvPr/>
          </p:nvGraphicFramePr>
          <p:xfrm>
            <a:off x="3018" y="2363"/>
            <a:ext cx="102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09" name="Equation" r:id="rId13" imgW="291973" imgH="1040948" progId="Equation.3">
                    <p:embed/>
                  </p:oleObj>
                </mc:Choice>
                <mc:Fallback>
                  <p:oleObj name="Equation" r:id="rId13" imgW="291973" imgH="1040948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8" y="2363"/>
                          <a:ext cx="102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5" name="Object 27"/>
            <p:cNvGraphicFramePr>
              <a:graphicFrameLocks noChangeAspect="1"/>
            </p:cNvGraphicFramePr>
            <p:nvPr/>
          </p:nvGraphicFramePr>
          <p:xfrm>
            <a:off x="3408" y="2352"/>
            <a:ext cx="96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10" name="Equation" r:id="rId15" imgW="266584" imgH="571252" progId="Equation.3">
                    <p:embed/>
                  </p:oleObj>
                </mc:Choice>
                <mc:Fallback>
                  <p:oleObj name="Equation" r:id="rId15" imgW="266584" imgH="57125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352"/>
                          <a:ext cx="96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6" name="Object 28"/>
            <p:cNvGraphicFramePr>
              <a:graphicFrameLocks noChangeAspect="1"/>
            </p:cNvGraphicFramePr>
            <p:nvPr/>
          </p:nvGraphicFramePr>
          <p:xfrm>
            <a:off x="1728" y="2352"/>
            <a:ext cx="192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11" name="Equation" r:id="rId17" imgW="533169" imgH="571252" progId="Equation.3">
                    <p:embed/>
                  </p:oleObj>
                </mc:Choice>
                <mc:Fallback>
                  <p:oleObj name="Equation" r:id="rId17" imgW="533169" imgH="571252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352"/>
                          <a:ext cx="192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7" name="Object 29"/>
            <p:cNvGraphicFramePr>
              <a:graphicFrameLocks noChangeAspect="1"/>
            </p:cNvGraphicFramePr>
            <p:nvPr/>
          </p:nvGraphicFramePr>
          <p:xfrm>
            <a:off x="4176" y="2352"/>
            <a:ext cx="18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12" name="Equation" r:id="rId19" imgW="457200" imgH="571500" progId="Equation.3">
                    <p:embed/>
                  </p:oleObj>
                </mc:Choice>
                <mc:Fallback>
                  <p:oleObj name="Equation" r:id="rId19" imgW="457200" imgH="5715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352"/>
                          <a:ext cx="182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8" name="Object 30"/>
            <p:cNvGraphicFramePr>
              <a:graphicFrameLocks noChangeAspect="1"/>
            </p:cNvGraphicFramePr>
            <p:nvPr/>
          </p:nvGraphicFramePr>
          <p:xfrm>
            <a:off x="3792" y="2363"/>
            <a:ext cx="168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13" name="Equation" r:id="rId21" imgW="482391" imgH="1040948" progId="Equation.3">
                    <p:embed/>
                  </p:oleObj>
                </mc:Choice>
                <mc:Fallback>
                  <p:oleObj name="Equation" r:id="rId21" imgW="482391" imgH="1040948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363"/>
                          <a:ext cx="168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9" name="Object 31"/>
            <p:cNvGraphicFramePr>
              <a:graphicFrameLocks noChangeAspect="1"/>
            </p:cNvGraphicFramePr>
            <p:nvPr/>
          </p:nvGraphicFramePr>
          <p:xfrm>
            <a:off x="2112" y="2352"/>
            <a:ext cx="195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14" name="Equation" r:id="rId23" imgW="558558" imgH="1040948" progId="Equation.3">
                    <p:embed/>
                  </p:oleObj>
                </mc:Choice>
                <mc:Fallback>
                  <p:oleObj name="Equation" r:id="rId23" imgW="558558" imgH="1040948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352"/>
                          <a:ext cx="195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0" name="Object 32"/>
            <p:cNvGraphicFramePr>
              <a:graphicFrameLocks noChangeAspect="1"/>
            </p:cNvGraphicFramePr>
            <p:nvPr/>
          </p:nvGraphicFramePr>
          <p:xfrm>
            <a:off x="1296" y="2373"/>
            <a:ext cx="26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15" name="Equation" r:id="rId25" imgW="748975" imgH="1040948" progId="Equation.3">
                    <p:embed/>
                  </p:oleObj>
                </mc:Choice>
                <mc:Fallback>
                  <p:oleObj name="Equation" r:id="rId25" imgW="748975" imgH="1040948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73"/>
                          <a:ext cx="260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1" name="Object 33"/>
            <p:cNvGraphicFramePr>
              <a:graphicFrameLocks noChangeAspect="1"/>
            </p:cNvGraphicFramePr>
            <p:nvPr/>
          </p:nvGraphicFramePr>
          <p:xfrm>
            <a:off x="864" y="2352"/>
            <a:ext cx="288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16" name="Equation" r:id="rId27" imgW="723586" imgH="571252" progId="Equation.3">
                    <p:embed/>
                  </p:oleObj>
                </mc:Choice>
                <mc:Fallback>
                  <p:oleObj name="Equation" r:id="rId27" imgW="723586" imgH="571252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352"/>
                          <a:ext cx="288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1461" name="Text Box 37"/>
          <p:cNvSpPr txBox="1">
            <a:spLocks noChangeArrowheads="1"/>
          </p:cNvSpPr>
          <p:nvPr/>
        </p:nvSpPr>
        <p:spPr bwMode="auto">
          <a:xfrm>
            <a:off x="754063" y="2475310"/>
            <a:ext cx="3313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ea typeface="楷体_GB2312" charset="-122"/>
              </a:rPr>
              <a:t>余弦函数</a:t>
            </a:r>
            <a:r>
              <a:rPr lang="zh-CN" altLang="en-US">
                <a:solidFill>
                  <a:srgbClr val="0033CC"/>
                </a:solidFill>
              </a:rPr>
              <a:t>  </a:t>
            </a:r>
            <a:r>
              <a:rPr lang="en-US" altLang="zh-CN" i="1">
                <a:solidFill>
                  <a:srgbClr val="FF3300"/>
                </a:solidFill>
              </a:rPr>
              <a:t>y </a:t>
            </a:r>
            <a:r>
              <a:rPr lang="en-US" altLang="zh-CN">
                <a:solidFill>
                  <a:srgbClr val="FF3300"/>
                </a:solidFill>
              </a:rPr>
              <a:t>=cos</a:t>
            </a:r>
            <a:r>
              <a:rPr lang="en-US" altLang="zh-CN" i="1">
                <a:solidFill>
                  <a:srgbClr val="FF3300"/>
                </a:solidFill>
              </a:rPr>
              <a:t>x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363789" y="3025379"/>
            <a:ext cx="5762625" cy="1173956"/>
            <a:chOff x="1197" y="1558"/>
            <a:chExt cx="3630" cy="986"/>
          </a:xfrm>
        </p:grpSpPr>
        <p:sp>
          <p:nvSpPr>
            <p:cNvPr id="31786" name="Freeform 39"/>
            <p:cNvSpPr>
              <a:spLocks/>
            </p:cNvSpPr>
            <p:nvPr/>
          </p:nvSpPr>
          <p:spPr bwMode="auto">
            <a:xfrm>
              <a:off x="1197" y="1562"/>
              <a:ext cx="2643" cy="982"/>
            </a:xfrm>
            <a:custGeom>
              <a:avLst/>
              <a:gdLst>
                <a:gd name="T0" fmla="*/ 0 w 2643"/>
                <a:gd name="T1" fmla="*/ 116 h 982"/>
                <a:gd name="T2" fmla="*/ 220 w 2643"/>
                <a:gd name="T3" fmla="*/ 496 h 982"/>
                <a:gd name="T4" fmla="*/ 375 w 2643"/>
                <a:gd name="T5" fmla="*/ 780 h 982"/>
                <a:gd name="T6" fmla="*/ 448 w 2643"/>
                <a:gd name="T7" fmla="*/ 880 h 982"/>
                <a:gd name="T8" fmla="*/ 540 w 2643"/>
                <a:gd name="T9" fmla="*/ 963 h 982"/>
                <a:gd name="T10" fmla="*/ 631 w 2643"/>
                <a:gd name="T11" fmla="*/ 979 h 982"/>
                <a:gd name="T12" fmla="*/ 723 w 2643"/>
                <a:gd name="T13" fmla="*/ 942 h 982"/>
                <a:gd name="T14" fmla="*/ 796 w 2643"/>
                <a:gd name="T15" fmla="*/ 856 h 982"/>
                <a:gd name="T16" fmla="*/ 924 w 2643"/>
                <a:gd name="T17" fmla="*/ 650 h 982"/>
                <a:gd name="T18" fmla="*/ 1024 w 2643"/>
                <a:gd name="T19" fmla="*/ 485 h 982"/>
                <a:gd name="T20" fmla="*/ 1262 w 2643"/>
                <a:gd name="T21" fmla="*/ 116 h 982"/>
                <a:gd name="T22" fmla="*/ 1445 w 2643"/>
                <a:gd name="T23" fmla="*/ 6 h 982"/>
                <a:gd name="T24" fmla="*/ 1637 w 2643"/>
                <a:gd name="T25" fmla="*/ 150 h 982"/>
                <a:gd name="T26" fmla="*/ 1829 w 2643"/>
                <a:gd name="T27" fmla="*/ 486 h 982"/>
                <a:gd name="T28" fmla="*/ 2076 w 2643"/>
                <a:gd name="T29" fmla="*/ 875 h 982"/>
                <a:gd name="T30" fmla="*/ 2250 w 2643"/>
                <a:gd name="T31" fmla="*/ 970 h 982"/>
                <a:gd name="T32" fmla="*/ 2341 w 2643"/>
                <a:gd name="T33" fmla="*/ 939 h 982"/>
                <a:gd name="T34" fmla="*/ 2515 w 2643"/>
                <a:gd name="T35" fmla="*/ 737 h 982"/>
                <a:gd name="T36" fmla="*/ 2643 w 2643"/>
                <a:gd name="T37" fmla="*/ 496 h 9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43"/>
                <a:gd name="T58" fmla="*/ 0 h 982"/>
                <a:gd name="T59" fmla="*/ 2643 w 2643"/>
                <a:gd name="T60" fmla="*/ 982 h 9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43" h="982">
                  <a:moveTo>
                    <a:pt x="0" y="116"/>
                  </a:moveTo>
                  <a:cubicBezTo>
                    <a:pt x="37" y="179"/>
                    <a:pt x="157" y="385"/>
                    <a:pt x="220" y="496"/>
                  </a:cubicBezTo>
                  <a:cubicBezTo>
                    <a:pt x="283" y="607"/>
                    <a:pt x="337" y="716"/>
                    <a:pt x="375" y="780"/>
                  </a:cubicBezTo>
                  <a:cubicBezTo>
                    <a:pt x="413" y="844"/>
                    <a:pt x="421" y="849"/>
                    <a:pt x="448" y="880"/>
                  </a:cubicBezTo>
                  <a:cubicBezTo>
                    <a:pt x="475" y="911"/>
                    <a:pt x="510" y="947"/>
                    <a:pt x="540" y="963"/>
                  </a:cubicBezTo>
                  <a:cubicBezTo>
                    <a:pt x="570" y="979"/>
                    <a:pt x="601" y="982"/>
                    <a:pt x="631" y="979"/>
                  </a:cubicBezTo>
                  <a:cubicBezTo>
                    <a:pt x="661" y="976"/>
                    <a:pt x="695" y="963"/>
                    <a:pt x="723" y="942"/>
                  </a:cubicBezTo>
                  <a:cubicBezTo>
                    <a:pt x="751" y="921"/>
                    <a:pt x="763" y="905"/>
                    <a:pt x="796" y="856"/>
                  </a:cubicBezTo>
                  <a:cubicBezTo>
                    <a:pt x="829" y="807"/>
                    <a:pt x="886" y="712"/>
                    <a:pt x="924" y="650"/>
                  </a:cubicBezTo>
                  <a:cubicBezTo>
                    <a:pt x="962" y="588"/>
                    <a:pt x="968" y="574"/>
                    <a:pt x="1024" y="485"/>
                  </a:cubicBezTo>
                  <a:cubicBezTo>
                    <a:pt x="1080" y="396"/>
                    <a:pt x="1192" y="196"/>
                    <a:pt x="1262" y="116"/>
                  </a:cubicBezTo>
                  <a:cubicBezTo>
                    <a:pt x="1332" y="36"/>
                    <a:pt x="1383" y="0"/>
                    <a:pt x="1445" y="6"/>
                  </a:cubicBezTo>
                  <a:cubicBezTo>
                    <a:pt x="1507" y="12"/>
                    <a:pt x="1573" y="70"/>
                    <a:pt x="1637" y="150"/>
                  </a:cubicBezTo>
                  <a:cubicBezTo>
                    <a:pt x="1701" y="230"/>
                    <a:pt x="1756" y="365"/>
                    <a:pt x="1829" y="486"/>
                  </a:cubicBezTo>
                  <a:cubicBezTo>
                    <a:pt x="1902" y="607"/>
                    <a:pt x="2006" y="794"/>
                    <a:pt x="2076" y="875"/>
                  </a:cubicBezTo>
                  <a:cubicBezTo>
                    <a:pt x="2146" y="956"/>
                    <a:pt x="2206" y="959"/>
                    <a:pt x="2250" y="970"/>
                  </a:cubicBezTo>
                  <a:cubicBezTo>
                    <a:pt x="2294" y="981"/>
                    <a:pt x="2297" y="978"/>
                    <a:pt x="2341" y="939"/>
                  </a:cubicBezTo>
                  <a:cubicBezTo>
                    <a:pt x="2385" y="900"/>
                    <a:pt x="2465" y="811"/>
                    <a:pt x="2515" y="737"/>
                  </a:cubicBezTo>
                  <a:cubicBezTo>
                    <a:pt x="2565" y="663"/>
                    <a:pt x="2616" y="546"/>
                    <a:pt x="2643" y="49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7" name="Freeform 40"/>
            <p:cNvSpPr>
              <a:spLocks/>
            </p:cNvSpPr>
            <p:nvPr/>
          </p:nvSpPr>
          <p:spPr bwMode="auto">
            <a:xfrm>
              <a:off x="3840" y="1558"/>
              <a:ext cx="987" cy="784"/>
            </a:xfrm>
            <a:custGeom>
              <a:avLst/>
              <a:gdLst>
                <a:gd name="T0" fmla="*/ 0 w 987"/>
                <a:gd name="T1" fmla="*/ 510 h 784"/>
                <a:gd name="T2" fmla="*/ 146 w 987"/>
                <a:gd name="T3" fmla="*/ 226 h 784"/>
                <a:gd name="T4" fmla="*/ 281 w 987"/>
                <a:gd name="T5" fmla="*/ 58 h 784"/>
                <a:gd name="T6" fmla="*/ 425 w 987"/>
                <a:gd name="T7" fmla="*/ 10 h 784"/>
                <a:gd name="T8" fmla="*/ 612 w 987"/>
                <a:gd name="T9" fmla="*/ 120 h 784"/>
                <a:gd name="T10" fmla="*/ 832 w 987"/>
                <a:gd name="T11" fmla="*/ 500 h 784"/>
                <a:gd name="T12" fmla="*/ 987 w 987"/>
                <a:gd name="T13" fmla="*/ 784 h 7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784"/>
                <a:gd name="T23" fmla="*/ 987 w 987"/>
                <a:gd name="T24" fmla="*/ 784 h 7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784">
                  <a:moveTo>
                    <a:pt x="0" y="510"/>
                  </a:moveTo>
                  <a:cubicBezTo>
                    <a:pt x="24" y="464"/>
                    <a:pt x="99" y="301"/>
                    <a:pt x="146" y="226"/>
                  </a:cubicBezTo>
                  <a:cubicBezTo>
                    <a:pt x="193" y="151"/>
                    <a:pt x="235" y="94"/>
                    <a:pt x="281" y="58"/>
                  </a:cubicBezTo>
                  <a:cubicBezTo>
                    <a:pt x="327" y="22"/>
                    <a:pt x="370" y="0"/>
                    <a:pt x="425" y="10"/>
                  </a:cubicBezTo>
                  <a:cubicBezTo>
                    <a:pt x="480" y="20"/>
                    <a:pt x="544" y="38"/>
                    <a:pt x="612" y="120"/>
                  </a:cubicBezTo>
                  <a:cubicBezTo>
                    <a:pt x="680" y="202"/>
                    <a:pt x="769" y="389"/>
                    <a:pt x="832" y="500"/>
                  </a:cubicBezTo>
                  <a:cubicBezTo>
                    <a:pt x="895" y="611"/>
                    <a:pt x="961" y="737"/>
                    <a:pt x="987" y="784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1465" name="Line 41"/>
          <p:cNvSpPr>
            <a:spLocks noChangeShapeType="1"/>
          </p:cNvSpPr>
          <p:nvPr/>
        </p:nvSpPr>
        <p:spPr bwMode="auto">
          <a:xfrm>
            <a:off x="2597150" y="4199335"/>
            <a:ext cx="5486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1466" name="Object 42"/>
          <p:cNvGraphicFramePr>
            <a:graphicFrameLocks noChangeAspect="1"/>
          </p:cNvGraphicFramePr>
          <p:nvPr/>
        </p:nvGraphicFramePr>
        <p:xfrm>
          <a:off x="4459288" y="2845594"/>
          <a:ext cx="119062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17" name="Equation" r:id="rId29" imgW="177569" imgH="304404" progId="Equation.3">
                  <p:embed/>
                </p:oleObj>
              </mc:Choice>
              <mc:Fallback>
                <p:oleObj name="Equation" r:id="rId29" imgW="177569" imgH="304404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2845594"/>
                        <a:ext cx="119062" cy="153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67" name="Object 43"/>
          <p:cNvGraphicFramePr>
            <a:graphicFrameLocks noChangeAspect="1"/>
          </p:cNvGraphicFramePr>
          <p:nvPr/>
        </p:nvGraphicFramePr>
        <p:xfrm>
          <a:off x="4279900" y="4217194"/>
          <a:ext cx="298450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18" name="Equation" r:id="rId30" imgW="444114" imgH="304536" progId="Equation.3">
                  <p:embed/>
                </p:oleObj>
              </mc:Choice>
              <mc:Fallback>
                <p:oleObj name="Equation" r:id="rId30" imgW="444114" imgH="304536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217194"/>
                        <a:ext cx="298450" cy="153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68" name="Freeform 44"/>
          <p:cNvSpPr>
            <a:spLocks/>
          </p:cNvSpPr>
          <p:nvPr/>
        </p:nvSpPr>
        <p:spPr bwMode="auto">
          <a:xfrm>
            <a:off x="2655888" y="3020617"/>
            <a:ext cx="5500687" cy="10715"/>
          </a:xfrm>
          <a:custGeom>
            <a:avLst/>
            <a:gdLst>
              <a:gd name="T0" fmla="*/ 0 w 3465"/>
              <a:gd name="T1" fmla="*/ 14287 h 9"/>
              <a:gd name="T2" fmla="*/ 5500687 w 3465"/>
              <a:gd name="T3" fmla="*/ 0 h 9"/>
              <a:gd name="T4" fmla="*/ 0 60000 65536"/>
              <a:gd name="T5" fmla="*/ 0 60000 65536"/>
              <a:gd name="T6" fmla="*/ 0 w 3465"/>
              <a:gd name="T7" fmla="*/ 0 h 9"/>
              <a:gd name="T8" fmla="*/ 3465 w 3465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65" h="9">
                <a:moveTo>
                  <a:pt x="0" y="9"/>
                </a:moveTo>
                <a:lnTo>
                  <a:pt x="346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368550" y="2580085"/>
            <a:ext cx="6019800" cy="1905000"/>
            <a:chOff x="1200" y="1184"/>
            <a:chExt cx="3792" cy="1600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1200" y="1184"/>
              <a:ext cx="3792" cy="1600"/>
              <a:chOff x="1200" y="1184"/>
              <a:chExt cx="3792" cy="1600"/>
            </a:xfrm>
          </p:grpSpPr>
          <p:graphicFrame>
            <p:nvGraphicFramePr>
              <p:cNvPr id="31758" name="Object 47"/>
              <p:cNvGraphicFramePr>
                <a:graphicFrameLocks noChangeAspect="1"/>
              </p:cNvGraphicFramePr>
              <p:nvPr/>
            </p:nvGraphicFramePr>
            <p:xfrm>
              <a:off x="4818" y="2112"/>
              <a:ext cx="174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319" name="Equation" r:id="rId31" imgW="139700" imgH="139700" progId="Equation.3">
                      <p:embed/>
                    </p:oleObj>
                  </mc:Choice>
                  <mc:Fallback>
                    <p:oleObj name="Equation" r:id="rId31" imgW="139700" imgH="13970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18" y="2112"/>
                            <a:ext cx="174" cy="1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9" name="Object 48"/>
              <p:cNvGraphicFramePr>
                <a:graphicFrameLocks noChangeAspect="1"/>
              </p:cNvGraphicFramePr>
              <p:nvPr/>
            </p:nvGraphicFramePr>
            <p:xfrm>
              <a:off x="2419" y="1184"/>
              <a:ext cx="173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320" name="Equation" r:id="rId32" imgW="139579" imgH="164957" progId="Equation.3">
                      <p:embed/>
                    </p:oleObj>
                  </mc:Choice>
                  <mc:Fallback>
                    <p:oleObj name="Equation" r:id="rId32" imgW="139579" imgH="164957" progId="Equation.3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9" y="1184"/>
                            <a:ext cx="173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84" name="Line 49"/>
              <p:cNvSpPr>
                <a:spLocks noChangeShapeType="1"/>
              </p:cNvSpPr>
              <p:nvPr/>
            </p:nvSpPr>
            <p:spPr bwMode="auto">
              <a:xfrm>
                <a:off x="1200" y="2064"/>
                <a:ext cx="37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5" name="Line 50"/>
              <p:cNvSpPr>
                <a:spLocks noChangeShapeType="1"/>
              </p:cNvSpPr>
              <p:nvPr/>
            </p:nvSpPr>
            <p:spPr bwMode="auto">
              <a:xfrm flipV="1">
                <a:off x="2640" y="1200"/>
                <a:ext cx="0" cy="15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31760" name="Object 51"/>
              <p:cNvGraphicFramePr>
                <a:graphicFrameLocks noChangeAspect="1"/>
              </p:cNvGraphicFramePr>
              <p:nvPr/>
            </p:nvGraphicFramePr>
            <p:xfrm>
              <a:off x="2448" y="2054"/>
              <a:ext cx="184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321" name="Equation" r:id="rId33" imgW="164814" imgH="177492" progId="Equation.3">
                      <p:embed/>
                    </p:oleObj>
                  </mc:Choice>
                  <mc:Fallback>
                    <p:oleObj name="Equation" r:id="rId33" imgW="164814" imgH="177492" progId="Equation.3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2054"/>
                            <a:ext cx="184" cy="2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1750" name="Object 52"/>
            <p:cNvGraphicFramePr>
              <a:graphicFrameLocks noChangeAspect="1"/>
            </p:cNvGraphicFramePr>
            <p:nvPr/>
          </p:nvGraphicFramePr>
          <p:xfrm>
            <a:off x="2976" y="2037"/>
            <a:ext cx="102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22" name="Equation" r:id="rId34" imgW="291973" imgH="1040948" progId="Equation.3">
                    <p:embed/>
                  </p:oleObj>
                </mc:Choice>
                <mc:Fallback>
                  <p:oleObj name="Equation" r:id="rId34" imgW="291973" imgH="1040948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037"/>
                          <a:ext cx="102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1" name="Object 53"/>
            <p:cNvGraphicFramePr>
              <a:graphicFrameLocks noChangeAspect="1"/>
            </p:cNvGraphicFramePr>
            <p:nvPr/>
          </p:nvGraphicFramePr>
          <p:xfrm>
            <a:off x="3366" y="2026"/>
            <a:ext cx="96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23" name="Equation" r:id="rId35" imgW="266584" imgH="571252" progId="Equation.3">
                    <p:embed/>
                  </p:oleObj>
                </mc:Choice>
                <mc:Fallback>
                  <p:oleObj name="Equation" r:id="rId35" imgW="266584" imgH="571252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6" y="2026"/>
                          <a:ext cx="96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2" name="Object 54"/>
            <p:cNvGraphicFramePr>
              <a:graphicFrameLocks noChangeAspect="1"/>
            </p:cNvGraphicFramePr>
            <p:nvPr/>
          </p:nvGraphicFramePr>
          <p:xfrm>
            <a:off x="1728" y="2016"/>
            <a:ext cx="192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24" name="Equation" r:id="rId36" imgW="533169" imgH="571252" progId="Equation.3">
                    <p:embed/>
                  </p:oleObj>
                </mc:Choice>
                <mc:Fallback>
                  <p:oleObj name="Equation" r:id="rId36" imgW="533169" imgH="571252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016"/>
                          <a:ext cx="192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55"/>
            <p:cNvGraphicFramePr>
              <a:graphicFrameLocks noChangeAspect="1"/>
            </p:cNvGraphicFramePr>
            <p:nvPr/>
          </p:nvGraphicFramePr>
          <p:xfrm>
            <a:off x="4134" y="2026"/>
            <a:ext cx="18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25" name="Equation" r:id="rId37" imgW="457200" imgH="571500" progId="Equation.3">
                    <p:embed/>
                  </p:oleObj>
                </mc:Choice>
                <mc:Fallback>
                  <p:oleObj name="Equation" r:id="rId37" imgW="457200" imgH="5715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4" y="2026"/>
                          <a:ext cx="182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4" name="Object 56"/>
            <p:cNvGraphicFramePr>
              <a:graphicFrameLocks noChangeAspect="1"/>
            </p:cNvGraphicFramePr>
            <p:nvPr/>
          </p:nvGraphicFramePr>
          <p:xfrm>
            <a:off x="3750" y="2037"/>
            <a:ext cx="168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26" name="Equation" r:id="rId38" imgW="482391" imgH="1040948" progId="Equation.3">
                    <p:embed/>
                  </p:oleObj>
                </mc:Choice>
                <mc:Fallback>
                  <p:oleObj name="Equation" r:id="rId38" imgW="482391" imgH="1040948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" y="2037"/>
                          <a:ext cx="168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5" name="Object 57"/>
            <p:cNvGraphicFramePr>
              <a:graphicFrameLocks noChangeAspect="1"/>
            </p:cNvGraphicFramePr>
            <p:nvPr/>
          </p:nvGraphicFramePr>
          <p:xfrm>
            <a:off x="2112" y="2016"/>
            <a:ext cx="195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27" name="Equation" r:id="rId39" imgW="558558" imgH="1040948" progId="Equation.3">
                    <p:embed/>
                  </p:oleObj>
                </mc:Choice>
                <mc:Fallback>
                  <p:oleObj name="Equation" r:id="rId39" imgW="558558" imgH="1040948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016"/>
                          <a:ext cx="195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8"/>
            <p:cNvGraphicFramePr>
              <a:graphicFrameLocks noChangeAspect="1"/>
            </p:cNvGraphicFramePr>
            <p:nvPr/>
          </p:nvGraphicFramePr>
          <p:xfrm>
            <a:off x="1296" y="2037"/>
            <a:ext cx="26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28" name="Equation" r:id="rId40" imgW="748975" imgH="1040948" progId="Equation.3">
                    <p:embed/>
                  </p:oleObj>
                </mc:Choice>
                <mc:Fallback>
                  <p:oleObj name="Equation" r:id="rId40" imgW="748975" imgH="1040948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037"/>
                          <a:ext cx="260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59"/>
            <p:cNvGraphicFramePr>
              <a:graphicFrameLocks noChangeAspect="1"/>
            </p:cNvGraphicFramePr>
            <p:nvPr/>
          </p:nvGraphicFramePr>
          <p:xfrm>
            <a:off x="4560" y="2016"/>
            <a:ext cx="16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329" name="Equation" r:id="rId41" imgW="469696" imgH="1040948" progId="Equation.3">
                    <p:embed/>
                  </p:oleObj>
                </mc:Choice>
                <mc:Fallback>
                  <p:oleObj name="Equation" r:id="rId41" imgW="469696" imgH="1040948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016"/>
                          <a:ext cx="164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076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utoUpdateAnimBg="0"/>
      <p:bldP spid="231439" grpId="0" animBg="1"/>
      <p:bldP spid="231440" grpId="0" animBg="1"/>
      <p:bldP spid="231441" grpId="0" animBg="1"/>
      <p:bldP spid="231461" grpId="0"/>
      <p:bldP spid="231465" grpId="0" animBg="1"/>
      <p:bldP spid="23146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" name="Text Box 2"/>
          <p:cNvSpPr txBox="1">
            <a:spLocks noChangeArrowheads="1"/>
          </p:cNvSpPr>
          <p:nvPr/>
        </p:nvSpPr>
        <p:spPr bwMode="auto">
          <a:xfrm>
            <a:off x="684214" y="195263"/>
            <a:ext cx="352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ea typeface="楷体_GB2312" charset="-122"/>
              </a:rPr>
              <a:t>正切函数</a:t>
            </a:r>
            <a:r>
              <a:rPr lang="zh-CN" altLang="en-US">
                <a:solidFill>
                  <a:srgbClr val="0033CC"/>
                </a:solidFill>
              </a:rPr>
              <a:t>   </a:t>
            </a:r>
            <a:r>
              <a:rPr lang="en-US" altLang="zh-CN" i="1">
                <a:solidFill>
                  <a:srgbClr val="0033CC"/>
                </a:solidFill>
              </a:rPr>
              <a:t>y </a:t>
            </a:r>
            <a:r>
              <a:rPr lang="en-US" altLang="zh-CN">
                <a:solidFill>
                  <a:srgbClr val="0033CC"/>
                </a:solidFill>
              </a:rPr>
              <a:t>=tan</a:t>
            </a:r>
            <a:r>
              <a:rPr lang="en-US" altLang="zh-CN" i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5076826" y="250032"/>
            <a:ext cx="346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ea typeface="楷体_GB2312" charset="-122"/>
              </a:rPr>
              <a:t>余切函数</a:t>
            </a:r>
            <a:r>
              <a:rPr lang="zh-CN" altLang="en-US" dirty="0"/>
              <a:t> </a:t>
            </a:r>
            <a:r>
              <a:rPr lang="en-US" altLang="zh-CN" i="1" dirty="0">
                <a:solidFill>
                  <a:srgbClr val="0033CC"/>
                </a:solidFill>
              </a:rPr>
              <a:t>y </a:t>
            </a:r>
            <a:r>
              <a:rPr lang="en-US" altLang="zh-CN" dirty="0">
                <a:solidFill>
                  <a:srgbClr val="0033CC"/>
                </a:solidFill>
              </a:rPr>
              <a:t>=</a:t>
            </a:r>
            <a:r>
              <a:rPr lang="en-US" altLang="zh-CN" dirty="0" err="1">
                <a:solidFill>
                  <a:srgbClr val="0033CC"/>
                </a:solidFill>
              </a:rPr>
              <a:t>cot</a:t>
            </a:r>
            <a:r>
              <a:rPr lang="en-US" altLang="zh-CN" i="1" dirty="0" err="1">
                <a:solidFill>
                  <a:srgbClr val="0033CC"/>
                </a:solidFill>
              </a:rPr>
              <a:t>x</a:t>
            </a:r>
            <a:endParaRPr lang="en-US" altLang="zh-CN" i="1" dirty="0">
              <a:solidFill>
                <a:srgbClr val="0033CC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0226" y="1020366"/>
            <a:ext cx="4086225" cy="2628900"/>
            <a:chOff x="48" y="864"/>
            <a:chExt cx="2574" cy="2208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92" y="864"/>
              <a:ext cx="2430" cy="2208"/>
              <a:chOff x="192" y="864"/>
              <a:chExt cx="2430" cy="2208"/>
            </a:xfrm>
          </p:grpSpPr>
          <p:graphicFrame>
            <p:nvGraphicFramePr>
              <p:cNvPr id="32785" name="Object 23"/>
              <p:cNvGraphicFramePr>
                <a:graphicFrameLocks noChangeAspect="1"/>
              </p:cNvGraphicFramePr>
              <p:nvPr/>
            </p:nvGraphicFramePr>
            <p:xfrm>
              <a:off x="2448" y="2064"/>
              <a:ext cx="174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62" name="Equation" r:id="rId3" imgW="139700" imgH="139700" progId="Equation.3">
                      <p:embed/>
                    </p:oleObj>
                  </mc:Choice>
                  <mc:Fallback>
                    <p:oleObj name="Equation" r:id="rId3" imgW="139700" imgH="1397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2064"/>
                            <a:ext cx="174" cy="1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86" name="Object 24"/>
              <p:cNvGraphicFramePr>
                <a:graphicFrameLocks noChangeAspect="1"/>
              </p:cNvGraphicFramePr>
              <p:nvPr/>
            </p:nvGraphicFramePr>
            <p:xfrm>
              <a:off x="1093" y="864"/>
              <a:ext cx="173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63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3" y="864"/>
                            <a:ext cx="173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812" name="Line 25"/>
              <p:cNvSpPr>
                <a:spLocks noChangeShapeType="1"/>
              </p:cNvSpPr>
              <p:nvPr/>
            </p:nvSpPr>
            <p:spPr bwMode="auto">
              <a:xfrm>
                <a:off x="192" y="2016"/>
                <a:ext cx="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3" name="Line 26"/>
              <p:cNvSpPr>
                <a:spLocks noChangeShapeType="1"/>
              </p:cNvSpPr>
              <p:nvPr/>
            </p:nvSpPr>
            <p:spPr bwMode="auto">
              <a:xfrm flipV="1">
                <a:off x="1314" y="864"/>
                <a:ext cx="0" cy="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32787" name="Object 27"/>
              <p:cNvGraphicFramePr>
                <a:graphicFrameLocks noChangeAspect="1"/>
              </p:cNvGraphicFramePr>
              <p:nvPr/>
            </p:nvGraphicFramePr>
            <p:xfrm>
              <a:off x="1322" y="2016"/>
              <a:ext cx="184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64" name="Equation" r:id="rId7" imgW="164814" imgH="177492" progId="Equation.3">
                      <p:embed/>
                    </p:oleObj>
                  </mc:Choice>
                  <mc:Fallback>
                    <p:oleObj name="Equation" r:id="rId7" imgW="164814" imgH="177492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2" y="2016"/>
                            <a:ext cx="184" cy="2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8" y="2016"/>
              <a:ext cx="2256" cy="288"/>
              <a:chOff x="48" y="2016"/>
              <a:chExt cx="2256" cy="288"/>
            </a:xfrm>
          </p:grpSpPr>
          <p:graphicFrame>
            <p:nvGraphicFramePr>
              <p:cNvPr id="32779" name="Object 29"/>
              <p:cNvGraphicFramePr>
                <a:graphicFrameLocks noChangeAspect="1"/>
              </p:cNvGraphicFramePr>
              <p:nvPr/>
            </p:nvGraphicFramePr>
            <p:xfrm>
              <a:off x="765" y="2016"/>
              <a:ext cx="195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65" name="Equation" r:id="rId9" imgW="558800" imgH="825500" progId="Equation.3">
                      <p:embed/>
                    </p:oleObj>
                  </mc:Choice>
                  <mc:Fallback>
                    <p:oleObj name="Equation" r:id="rId9" imgW="558800" imgH="8255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5" y="2016"/>
                            <a:ext cx="195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80" name="Object 30"/>
              <p:cNvGraphicFramePr>
                <a:graphicFrameLocks noChangeAspect="1"/>
              </p:cNvGraphicFramePr>
              <p:nvPr/>
            </p:nvGraphicFramePr>
            <p:xfrm>
              <a:off x="1530" y="2016"/>
              <a:ext cx="102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66" name="Equation" r:id="rId11" imgW="292100" imgH="825500" progId="Equation.3">
                      <p:embed/>
                    </p:oleObj>
                  </mc:Choice>
                  <mc:Fallback>
                    <p:oleObj name="Equation" r:id="rId11" imgW="292100" imgH="8255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0" y="2016"/>
                            <a:ext cx="102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81" name="Object 31"/>
              <p:cNvGraphicFramePr>
                <a:graphicFrameLocks noChangeAspect="1"/>
              </p:cNvGraphicFramePr>
              <p:nvPr/>
            </p:nvGraphicFramePr>
            <p:xfrm>
              <a:off x="2136" y="2016"/>
              <a:ext cx="16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67" name="Equation" r:id="rId13" imgW="482600" imgH="825500" progId="Equation.3">
                      <p:embed/>
                    </p:oleObj>
                  </mc:Choice>
                  <mc:Fallback>
                    <p:oleObj name="Equation" r:id="rId13" imgW="482600" imgH="8255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6" y="2016"/>
                            <a:ext cx="168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82" name="Object 32"/>
              <p:cNvGraphicFramePr>
                <a:graphicFrameLocks noChangeAspect="1"/>
              </p:cNvGraphicFramePr>
              <p:nvPr/>
            </p:nvGraphicFramePr>
            <p:xfrm>
              <a:off x="48" y="2016"/>
              <a:ext cx="262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68" name="Equation" r:id="rId15" imgW="749300" imgH="825500" progId="Equation.3">
                      <p:embed/>
                    </p:oleObj>
                  </mc:Choice>
                  <mc:Fallback>
                    <p:oleObj name="Equation" r:id="rId15" imgW="749300" imgH="82550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" y="2016"/>
                            <a:ext cx="262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83" name="Object 33"/>
              <p:cNvGraphicFramePr>
                <a:graphicFrameLocks noChangeAspect="1"/>
              </p:cNvGraphicFramePr>
              <p:nvPr/>
            </p:nvGraphicFramePr>
            <p:xfrm>
              <a:off x="1920" y="2078"/>
              <a:ext cx="96" cy="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69" name="Equation" r:id="rId17" imgW="266584" imgH="228501" progId="Equation.3">
                      <p:embed/>
                    </p:oleObj>
                  </mc:Choice>
                  <mc:Fallback>
                    <p:oleObj name="Equation" r:id="rId17" imgW="266584" imgH="228501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078"/>
                            <a:ext cx="96" cy="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84" name="Object 34"/>
              <p:cNvGraphicFramePr>
                <a:graphicFrameLocks noChangeAspect="1"/>
              </p:cNvGraphicFramePr>
              <p:nvPr/>
            </p:nvGraphicFramePr>
            <p:xfrm>
              <a:off x="528" y="2078"/>
              <a:ext cx="192" cy="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0" name="Equation" r:id="rId19" imgW="533169" imgH="228501" progId="Equation.3">
                      <p:embed/>
                    </p:oleObj>
                  </mc:Choice>
                  <mc:Fallback>
                    <p:oleObj name="Equation" r:id="rId19" imgW="533169" imgH="228501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078"/>
                            <a:ext cx="192" cy="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33507" name="Freeform 35"/>
          <p:cNvSpPr>
            <a:spLocks/>
          </p:cNvSpPr>
          <p:nvPr/>
        </p:nvSpPr>
        <p:spPr bwMode="auto">
          <a:xfrm>
            <a:off x="2065338" y="1248966"/>
            <a:ext cx="931862" cy="2280047"/>
          </a:xfrm>
          <a:custGeom>
            <a:avLst/>
            <a:gdLst>
              <a:gd name="T0" fmla="*/ 931862 w 587"/>
              <a:gd name="T1" fmla="*/ 0 h 1915"/>
              <a:gd name="T2" fmla="*/ 855662 w 587"/>
              <a:gd name="T3" fmla="*/ 838200 h 1915"/>
              <a:gd name="T4" fmla="*/ 706437 w 587"/>
              <a:gd name="T5" fmla="*/ 1270000 h 1915"/>
              <a:gd name="T6" fmla="*/ 474662 w 587"/>
              <a:gd name="T7" fmla="*/ 1524000 h 1915"/>
              <a:gd name="T8" fmla="*/ 246062 w 587"/>
              <a:gd name="T9" fmla="*/ 1828800 h 1915"/>
              <a:gd name="T10" fmla="*/ 93662 w 587"/>
              <a:gd name="T11" fmla="*/ 2286000 h 1915"/>
              <a:gd name="T12" fmla="*/ 28575 w 587"/>
              <a:gd name="T13" fmla="*/ 2649537 h 1915"/>
              <a:gd name="T14" fmla="*/ 0 w 587"/>
              <a:gd name="T15" fmla="*/ 3040062 h 19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7"/>
              <a:gd name="T25" fmla="*/ 0 h 1915"/>
              <a:gd name="T26" fmla="*/ 587 w 587"/>
              <a:gd name="T27" fmla="*/ 1915 h 19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7" h="1915">
                <a:moveTo>
                  <a:pt x="587" y="0"/>
                </a:moveTo>
                <a:cubicBezTo>
                  <a:pt x="575" y="196"/>
                  <a:pt x="563" y="395"/>
                  <a:pt x="539" y="528"/>
                </a:cubicBezTo>
                <a:cubicBezTo>
                  <a:pt x="515" y="661"/>
                  <a:pt x="485" y="728"/>
                  <a:pt x="445" y="800"/>
                </a:cubicBezTo>
                <a:cubicBezTo>
                  <a:pt x="405" y="872"/>
                  <a:pt x="347" y="901"/>
                  <a:pt x="299" y="960"/>
                </a:cubicBezTo>
                <a:cubicBezTo>
                  <a:pt x="251" y="1019"/>
                  <a:pt x="195" y="1072"/>
                  <a:pt x="155" y="1152"/>
                </a:cubicBezTo>
                <a:cubicBezTo>
                  <a:pt x="115" y="1232"/>
                  <a:pt x="82" y="1354"/>
                  <a:pt x="59" y="1440"/>
                </a:cubicBezTo>
                <a:cubicBezTo>
                  <a:pt x="36" y="1526"/>
                  <a:pt x="28" y="1590"/>
                  <a:pt x="18" y="1669"/>
                </a:cubicBezTo>
                <a:cubicBezTo>
                  <a:pt x="8" y="1748"/>
                  <a:pt x="4" y="1864"/>
                  <a:pt x="0" y="1915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>
            <a:off x="3044825" y="1248966"/>
            <a:ext cx="0" cy="2343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09" name="Line 37"/>
          <p:cNvSpPr>
            <a:spLocks noChangeShapeType="1"/>
          </p:cNvSpPr>
          <p:nvPr/>
        </p:nvSpPr>
        <p:spPr bwMode="auto">
          <a:xfrm>
            <a:off x="1978025" y="1248966"/>
            <a:ext cx="0" cy="2343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10" name="Line 38"/>
          <p:cNvSpPr>
            <a:spLocks noChangeShapeType="1"/>
          </p:cNvSpPr>
          <p:nvPr/>
        </p:nvSpPr>
        <p:spPr bwMode="auto">
          <a:xfrm>
            <a:off x="911225" y="1248966"/>
            <a:ext cx="0" cy="2343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11" name="Line 39"/>
          <p:cNvSpPr>
            <a:spLocks noChangeShapeType="1"/>
          </p:cNvSpPr>
          <p:nvPr/>
        </p:nvSpPr>
        <p:spPr bwMode="auto">
          <a:xfrm>
            <a:off x="4111625" y="1248966"/>
            <a:ext cx="0" cy="2343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12" name="Freeform 40"/>
          <p:cNvSpPr>
            <a:spLocks/>
          </p:cNvSpPr>
          <p:nvPr/>
        </p:nvSpPr>
        <p:spPr bwMode="auto">
          <a:xfrm>
            <a:off x="3121026" y="1248966"/>
            <a:ext cx="931863" cy="2280047"/>
          </a:xfrm>
          <a:custGeom>
            <a:avLst/>
            <a:gdLst>
              <a:gd name="T0" fmla="*/ 931863 w 587"/>
              <a:gd name="T1" fmla="*/ 0 h 1915"/>
              <a:gd name="T2" fmla="*/ 855663 w 587"/>
              <a:gd name="T3" fmla="*/ 838200 h 1915"/>
              <a:gd name="T4" fmla="*/ 706438 w 587"/>
              <a:gd name="T5" fmla="*/ 1270000 h 1915"/>
              <a:gd name="T6" fmla="*/ 474663 w 587"/>
              <a:gd name="T7" fmla="*/ 1524000 h 1915"/>
              <a:gd name="T8" fmla="*/ 246063 w 587"/>
              <a:gd name="T9" fmla="*/ 1828800 h 1915"/>
              <a:gd name="T10" fmla="*/ 93663 w 587"/>
              <a:gd name="T11" fmla="*/ 2286000 h 1915"/>
              <a:gd name="T12" fmla="*/ 28575 w 587"/>
              <a:gd name="T13" fmla="*/ 2649537 h 1915"/>
              <a:gd name="T14" fmla="*/ 0 w 587"/>
              <a:gd name="T15" fmla="*/ 3040062 h 19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7"/>
              <a:gd name="T25" fmla="*/ 0 h 1915"/>
              <a:gd name="T26" fmla="*/ 587 w 587"/>
              <a:gd name="T27" fmla="*/ 1915 h 19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7" h="1915">
                <a:moveTo>
                  <a:pt x="587" y="0"/>
                </a:moveTo>
                <a:cubicBezTo>
                  <a:pt x="575" y="196"/>
                  <a:pt x="563" y="395"/>
                  <a:pt x="539" y="528"/>
                </a:cubicBezTo>
                <a:cubicBezTo>
                  <a:pt x="515" y="661"/>
                  <a:pt x="485" y="728"/>
                  <a:pt x="445" y="800"/>
                </a:cubicBezTo>
                <a:cubicBezTo>
                  <a:pt x="405" y="872"/>
                  <a:pt x="347" y="901"/>
                  <a:pt x="299" y="960"/>
                </a:cubicBezTo>
                <a:cubicBezTo>
                  <a:pt x="251" y="1019"/>
                  <a:pt x="195" y="1072"/>
                  <a:pt x="155" y="1152"/>
                </a:cubicBezTo>
                <a:cubicBezTo>
                  <a:pt x="115" y="1232"/>
                  <a:pt x="82" y="1354"/>
                  <a:pt x="59" y="1440"/>
                </a:cubicBezTo>
                <a:cubicBezTo>
                  <a:pt x="36" y="1526"/>
                  <a:pt x="28" y="1590"/>
                  <a:pt x="18" y="1669"/>
                </a:cubicBezTo>
                <a:cubicBezTo>
                  <a:pt x="8" y="1748"/>
                  <a:pt x="4" y="1864"/>
                  <a:pt x="0" y="1915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13" name="Freeform 41"/>
          <p:cNvSpPr>
            <a:spLocks/>
          </p:cNvSpPr>
          <p:nvPr/>
        </p:nvSpPr>
        <p:spPr bwMode="auto">
          <a:xfrm>
            <a:off x="987426" y="1248966"/>
            <a:ext cx="931863" cy="2280047"/>
          </a:xfrm>
          <a:custGeom>
            <a:avLst/>
            <a:gdLst>
              <a:gd name="T0" fmla="*/ 931863 w 587"/>
              <a:gd name="T1" fmla="*/ 0 h 1915"/>
              <a:gd name="T2" fmla="*/ 855663 w 587"/>
              <a:gd name="T3" fmla="*/ 838200 h 1915"/>
              <a:gd name="T4" fmla="*/ 706438 w 587"/>
              <a:gd name="T5" fmla="*/ 1270000 h 1915"/>
              <a:gd name="T6" fmla="*/ 474663 w 587"/>
              <a:gd name="T7" fmla="*/ 1524000 h 1915"/>
              <a:gd name="T8" fmla="*/ 246063 w 587"/>
              <a:gd name="T9" fmla="*/ 1828800 h 1915"/>
              <a:gd name="T10" fmla="*/ 93663 w 587"/>
              <a:gd name="T11" fmla="*/ 2286000 h 1915"/>
              <a:gd name="T12" fmla="*/ 28575 w 587"/>
              <a:gd name="T13" fmla="*/ 2649537 h 1915"/>
              <a:gd name="T14" fmla="*/ 0 w 587"/>
              <a:gd name="T15" fmla="*/ 3040062 h 19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7"/>
              <a:gd name="T25" fmla="*/ 0 h 1915"/>
              <a:gd name="T26" fmla="*/ 587 w 587"/>
              <a:gd name="T27" fmla="*/ 1915 h 19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7" h="1915">
                <a:moveTo>
                  <a:pt x="587" y="0"/>
                </a:moveTo>
                <a:cubicBezTo>
                  <a:pt x="575" y="196"/>
                  <a:pt x="563" y="395"/>
                  <a:pt x="539" y="528"/>
                </a:cubicBezTo>
                <a:cubicBezTo>
                  <a:pt x="515" y="661"/>
                  <a:pt x="485" y="728"/>
                  <a:pt x="445" y="800"/>
                </a:cubicBezTo>
                <a:cubicBezTo>
                  <a:pt x="405" y="872"/>
                  <a:pt x="347" y="901"/>
                  <a:pt x="299" y="960"/>
                </a:cubicBezTo>
                <a:cubicBezTo>
                  <a:pt x="251" y="1019"/>
                  <a:pt x="195" y="1072"/>
                  <a:pt x="155" y="1152"/>
                </a:cubicBezTo>
                <a:cubicBezTo>
                  <a:pt x="115" y="1232"/>
                  <a:pt x="82" y="1354"/>
                  <a:pt x="59" y="1440"/>
                </a:cubicBezTo>
                <a:cubicBezTo>
                  <a:pt x="36" y="1526"/>
                  <a:pt x="28" y="1590"/>
                  <a:pt x="18" y="1669"/>
                </a:cubicBezTo>
                <a:cubicBezTo>
                  <a:pt x="8" y="1748"/>
                  <a:pt x="4" y="1864"/>
                  <a:pt x="0" y="1915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997450" y="1020366"/>
            <a:ext cx="4038600" cy="2628900"/>
            <a:chOff x="2880" y="864"/>
            <a:chExt cx="2544" cy="2208"/>
          </a:xfrm>
        </p:grpSpPr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2976" y="864"/>
              <a:ext cx="2448" cy="2208"/>
              <a:chOff x="3552" y="912"/>
              <a:chExt cx="2448" cy="2208"/>
            </a:xfrm>
          </p:grpSpPr>
          <p:graphicFrame>
            <p:nvGraphicFramePr>
              <p:cNvPr id="32776" name="Object 44"/>
              <p:cNvGraphicFramePr>
                <a:graphicFrameLocks noChangeAspect="1"/>
              </p:cNvGraphicFramePr>
              <p:nvPr/>
            </p:nvGraphicFramePr>
            <p:xfrm>
              <a:off x="5826" y="2112"/>
              <a:ext cx="174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1" name="Equation" r:id="rId21" imgW="139700" imgH="139700" progId="Equation.3">
                      <p:embed/>
                    </p:oleObj>
                  </mc:Choice>
                  <mc:Fallback>
                    <p:oleObj name="Equation" r:id="rId21" imgW="139700" imgH="1397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26" y="2112"/>
                            <a:ext cx="174" cy="1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77" name="Object 45"/>
              <p:cNvGraphicFramePr>
                <a:graphicFrameLocks noChangeAspect="1"/>
              </p:cNvGraphicFramePr>
              <p:nvPr/>
            </p:nvGraphicFramePr>
            <p:xfrm>
              <a:off x="4135" y="912"/>
              <a:ext cx="173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2" name="Equation" r:id="rId22" imgW="139579" imgH="164957" progId="Equation.3">
                      <p:embed/>
                    </p:oleObj>
                  </mc:Choice>
                  <mc:Fallback>
                    <p:oleObj name="Equation" r:id="rId22" imgW="139579" imgH="164957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5" y="912"/>
                            <a:ext cx="173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808" name="Line 46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9" name="Line 47"/>
              <p:cNvSpPr>
                <a:spLocks noChangeShapeType="1"/>
              </p:cNvSpPr>
              <p:nvPr/>
            </p:nvSpPr>
            <p:spPr bwMode="auto">
              <a:xfrm flipV="1">
                <a:off x="4356" y="912"/>
                <a:ext cx="0" cy="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32778" name="Object 48"/>
              <p:cNvGraphicFramePr>
                <a:graphicFrameLocks noChangeAspect="1"/>
              </p:cNvGraphicFramePr>
              <p:nvPr/>
            </p:nvGraphicFramePr>
            <p:xfrm>
              <a:off x="4364" y="2064"/>
              <a:ext cx="184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3" name="Equation" r:id="rId23" imgW="164814" imgH="177492" progId="Equation.3">
                      <p:embed/>
                    </p:oleObj>
                  </mc:Choice>
                  <mc:Fallback>
                    <p:oleObj name="Equation" r:id="rId23" imgW="164814" imgH="177492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4" y="2064"/>
                            <a:ext cx="184" cy="2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2880" y="2016"/>
              <a:ext cx="2352" cy="288"/>
              <a:chOff x="2880" y="2016"/>
              <a:chExt cx="2352" cy="288"/>
            </a:xfrm>
          </p:grpSpPr>
          <p:graphicFrame>
            <p:nvGraphicFramePr>
              <p:cNvPr id="32770" name="Object 50"/>
              <p:cNvGraphicFramePr>
                <a:graphicFrameLocks noChangeAspect="1"/>
              </p:cNvGraphicFramePr>
              <p:nvPr/>
            </p:nvGraphicFramePr>
            <p:xfrm>
              <a:off x="5050" y="2064"/>
              <a:ext cx="182" cy="1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4" name="Equation" r:id="rId24" imgW="457002" imgH="317362" progId="Equation.3">
                      <p:embed/>
                    </p:oleObj>
                  </mc:Choice>
                  <mc:Fallback>
                    <p:oleObj name="Equation" r:id="rId24" imgW="457002" imgH="317362" progId="Equation.3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0" y="2064"/>
                            <a:ext cx="182" cy="1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71" name="Object 51"/>
              <p:cNvGraphicFramePr>
                <a:graphicFrameLocks noChangeAspect="1"/>
              </p:cNvGraphicFramePr>
              <p:nvPr/>
            </p:nvGraphicFramePr>
            <p:xfrm>
              <a:off x="3309" y="2016"/>
              <a:ext cx="195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5" name="Equation" r:id="rId26" imgW="558800" imgH="825500" progId="Equation.3">
                      <p:embed/>
                    </p:oleObj>
                  </mc:Choice>
                  <mc:Fallback>
                    <p:oleObj name="Equation" r:id="rId26" imgW="558800" imgH="82550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9" y="2016"/>
                            <a:ext cx="195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72" name="Object 52"/>
              <p:cNvGraphicFramePr>
                <a:graphicFrameLocks noChangeAspect="1"/>
              </p:cNvGraphicFramePr>
              <p:nvPr/>
            </p:nvGraphicFramePr>
            <p:xfrm>
              <a:off x="4080" y="2016"/>
              <a:ext cx="102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6" name="Equation" r:id="rId27" imgW="292100" imgH="825500" progId="Equation.3">
                      <p:embed/>
                    </p:oleObj>
                  </mc:Choice>
                  <mc:Fallback>
                    <p:oleObj name="Equation" r:id="rId27" imgW="292100" imgH="82550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0" y="2016"/>
                            <a:ext cx="102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73" name="Object 53"/>
              <p:cNvGraphicFramePr>
                <a:graphicFrameLocks noChangeAspect="1"/>
              </p:cNvGraphicFramePr>
              <p:nvPr/>
            </p:nvGraphicFramePr>
            <p:xfrm>
              <a:off x="4728" y="2016"/>
              <a:ext cx="16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7" name="Equation" r:id="rId28" imgW="482600" imgH="825500" progId="Equation.3">
                      <p:embed/>
                    </p:oleObj>
                  </mc:Choice>
                  <mc:Fallback>
                    <p:oleObj name="Equation" r:id="rId28" imgW="482600" imgH="82550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8" y="2016"/>
                            <a:ext cx="168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74" name="Object 54"/>
              <p:cNvGraphicFramePr>
                <a:graphicFrameLocks noChangeAspect="1"/>
              </p:cNvGraphicFramePr>
              <p:nvPr/>
            </p:nvGraphicFramePr>
            <p:xfrm>
              <a:off x="4368" y="2078"/>
              <a:ext cx="96" cy="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8" name="Equation" r:id="rId29" imgW="266584" imgH="228501" progId="Equation.3">
                      <p:embed/>
                    </p:oleObj>
                  </mc:Choice>
                  <mc:Fallback>
                    <p:oleObj name="Equation" r:id="rId29" imgW="266584" imgH="228501" progId="Equation.3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" y="2078"/>
                            <a:ext cx="96" cy="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75" name="Object 55"/>
              <p:cNvGraphicFramePr>
                <a:graphicFrameLocks noChangeAspect="1"/>
              </p:cNvGraphicFramePr>
              <p:nvPr/>
            </p:nvGraphicFramePr>
            <p:xfrm>
              <a:off x="2880" y="2078"/>
              <a:ext cx="192" cy="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179" name="Equation" r:id="rId30" imgW="533169" imgH="228501" progId="Equation.3">
                      <p:embed/>
                    </p:oleObj>
                  </mc:Choice>
                  <mc:Fallback>
                    <p:oleObj name="Equation" r:id="rId30" imgW="533169" imgH="228501" progId="Equation.3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078"/>
                            <a:ext cx="192" cy="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33528" name="Line 56"/>
          <p:cNvSpPr>
            <a:spLocks noChangeShapeType="1"/>
          </p:cNvSpPr>
          <p:nvPr/>
        </p:nvSpPr>
        <p:spPr bwMode="auto">
          <a:xfrm>
            <a:off x="7512050" y="1248966"/>
            <a:ext cx="0" cy="2343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29" name="Freeform 57"/>
          <p:cNvSpPr>
            <a:spLocks/>
          </p:cNvSpPr>
          <p:nvPr/>
        </p:nvSpPr>
        <p:spPr bwMode="auto">
          <a:xfrm>
            <a:off x="6492876" y="1232298"/>
            <a:ext cx="942975" cy="2245519"/>
          </a:xfrm>
          <a:custGeom>
            <a:avLst/>
            <a:gdLst>
              <a:gd name="T0" fmla="*/ 0 w 594"/>
              <a:gd name="T1" fmla="*/ 0 h 1886"/>
              <a:gd name="T2" fmla="*/ 42862 w 594"/>
              <a:gd name="T3" fmla="*/ 654050 h 1886"/>
              <a:gd name="T4" fmla="*/ 104775 w 594"/>
              <a:gd name="T5" fmla="*/ 1012825 h 1886"/>
              <a:gd name="T6" fmla="*/ 274637 w 594"/>
              <a:gd name="T7" fmla="*/ 1379538 h 1886"/>
              <a:gd name="T8" fmla="*/ 485775 w 594"/>
              <a:gd name="T9" fmla="*/ 1546225 h 1886"/>
              <a:gd name="T10" fmla="*/ 790575 w 594"/>
              <a:gd name="T11" fmla="*/ 1851025 h 1886"/>
              <a:gd name="T12" fmla="*/ 914400 w 594"/>
              <a:gd name="T13" fmla="*/ 2613025 h 1886"/>
              <a:gd name="T14" fmla="*/ 942975 w 594"/>
              <a:gd name="T15" fmla="*/ 2994025 h 18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4"/>
              <a:gd name="T25" fmla="*/ 0 h 1886"/>
              <a:gd name="T26" fmla="*/ 594 w 594"/>
              <a:gd name="T27" fmla="*/ 1886 h 18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4" h="1886">
                <a:moveTo>
                  <a:pt x="0" y="0"/>
                </a:moveTo>
                <a:cubicBezTo>
                  <a:pt x="3" y="69"/>
                  <a:pt x="16" y="306"/>
                  <a:pt x="27" y="412"/>
                </a:cubicBezTo>
                <a:cubicBezTo>
                  <a:pt x="38" y="518"/>
                  <a:pt x="42" y="562"/>
                  <a:pt x="66" y="638"/>
                </a:cubicBezTo>
                <a:cubicBezTo>
                  <a:pt x="90" y="714"/>
                  <a:pt x="133" y="813"/>
                  <a:pt x="173" y="869"/>
                </a:cubicBezTo>
                <a:cubicBezTo>
                  <a:pt x="213" y="925"/>
                  <a:pt x="252" y="924"/>
                  <a:pt x="306" y="974"/>
                </a:cubicBezTo>
                <a:cubicBezTo>
                  <a:pt x="360" y="1024"/>
                  <a:pt x="453" y="1054"/>
                  <a:pt x="498" y="1166"/>
                </a:cubicBezTo>
                <a:cubicBezTo>
                  <a:pt x="543" y="1278"/>
                  <a:pt x="560" y="1526"/>
                  <a:pt x="576" y="1646"/>
                </a:cubicBezTo>
                <a:cubicBezTo>
                  <a:pt x="592" y="1766"/>
                  <a:pt x="590" y="1836"/>
                  <a:pt x="594" y="188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30" name="Freeform 58"/>
          <p:cNvSpPr>
            <a:spLocks/>
          </p:cNvSpPr>
          <p:nvPr/>
        </p:nvSpPr>
        <p:spPr bwMode="auto">
          <a:xfrm>
            <a:off x="5378451" y="1232298"/>
            <a:ext cx="942975" cy="2245519"/>
          </a:xfrm>
          <a:custGeom>
            <a:avLst/>
            <a:gdLst>
              <a:gd name="T0" fmla="*/ 0 w 594"/>
              <a:gd name="T1" fmla="*/ 0 h 1886"/>
              <a:gd name="T2" fmla="*/ 42862 w 594"/>
              <a:gd name="T3" fmla="*/ 654050 h 1886"/>
              <a:gd name="T4" fmla="*/ 104775 w 594"/>
              <a:gd name="T5" fmla="*/ 1012825 h 1886"/>
              <a:gd name="T6" fmla="*/ 274637 w 594"/>
              <a:gd name="T7" fmla="*/ 1379538 h 1886"/>
              <a:gd name="T8" fmla="*/ 485775 w 594"/>
              <a:gd name="T9" fmla="*/ 1546225 h 1886"/>
              <a:gd name="T10" fmla="*/ 790575 w 594"/>
              <a:gd name="T11" fmla="*/ 1851025 h 1886"/>
              <a:gd name="T12" fmla="*/ 914400 w 594"/>
              <a:gd name="T13" fmla="*/ 2613025 h 1886"/>
              <a:gd name="T14" fmla="*/ 942975 w 594"/>
              <a:gd name="T15" fmla="*/ 2994025 h 18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4"/>
              <a:gd name="T25" fmla="*/ 0 h 1886"/>
              <a:gd name="T26" fmla="*/ 594 w 594"/>
              <a:gd name="T27" fmla="*/ 1886 h 18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4" h="1886">
                <a:moveTo>
                  <a:pt x="0" y="0"/>
                </a:moveTo>
                <a:cubicBezTo>
                  <a:pt x="3" y="69"/>
                  <a:pt x="16" y="306"/>
                  <a:pt x="27" y="412"/>
                </a:cubicBezTo>
                <a:cubicBezTo>
                  <a:pt x="38" y="518"/>
                  <a:pt x="42" y="562"/>
                  <a:pt x="66" y="638"/>
                </a:cubicBezTo>
                <a:cubicBezTo>
                  <a:pt x="90" y="714"/>
                  <a:pt x="133" y="813"/>
                  <a:pt x="173" y="869"/>
                </a:cubicBezTo>
                <a:cubicBezTo>
                  <a:pt x="213" y="925"/>
                  <a:pt x="252" y="924"/>
                  <a:pt x="306" y="974"/>
                </a:cubicBezTo>
                <a:cubicBezTo>
                  <a:pt x="360" y="1024"/>
                  <a:pt x="453" y="1054"/>
                  <a:pt x="498" y="1166"/>
                </a:cubicBezTo>
                <a:cubicBezTo>
                  <a:pt x="543" y="1278"/>
                  <a:pt x="560" y="1526"/>
                  <a:pt x="576" y="1646"/>
                </a:cubicBezTo>
                <a:cubicBezTo>
                  <a:pt x="592" y="1766"/>
                  <a:pt x="590" y="1836"/>
                  <a:pt x="594" y="188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31" name="Line 59"/>
          <p:cNvSpPr>
            <a:spLocks noChangeShapeType="1"/>
          </p:cNvSpPr>
          <p:nvPr/>
        </p:nvSpPr>
        <p:spPr bwMode="auto">
          <a:xfrm>
            <a:off x="5302250" y="1248966"/>
            <a:ext cx="0" cy="2343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32" name="Freeform 60"/>
          <p:cNvSpPr>
            <a:spLocks/>
          </p:cNvSpPr>
          <p:nvPr/>
        </p:nvSpPr>
        <p:spPr bwMode="auto">
          <a:xfrm>
            <a:off x="7588251" y="1232298"/>
            <a:ext cx="942975" cy="2245519"/>
          </a:xfrm>
          <a:custGeom>
            <a:avLst/>
            <a:gdLst>
              <a:gd name="T0" fmla="*/ 0 w 594"/>
              <a:gd name="T1" fmla="*/ 0 h 1886"/>
              <a:gd name="T2" fmla="*/ 42862 w 594"/>
              <a:gd name="T3" fmla="*/ 654050 h 1886"/>
              <a:gd name="T4" fmla="*/ 104775 w 594"/>
              <a:gd name="T5" fmla="*/ 1012825 h 1886"/>
              <a:gd name="T6" fmla="*/ 274637 w 594"/>
              <a:gd name="T7" fmla="*/ 1379538 h 1886"/>
              <a:gd name="T8" fmla="*/ 485775 w 594"/>
              <a:gd name="T9" fmla="*/ 1546225 h 1886"/>
              <a:gd name="T10" fmla="*/ 790575 w 594"/>
              <a:gd name="T11" fmla="*/ 1851025 h 1886"/>
              <a:gd name="T12" fmla="*/ 914400 w 594"/>
              <a:gd name="T13" fmla="*/ 2613025 h 1886"/>
              <a:gd name="T14" fmla="*/ 942975 w 594"/>
              <a:gd name="T15" fmla="*/ 2994025 h 18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4"/>
              <a:gd name="T25" fmla="*/ 0 h 1886"/>
              <a:gd name="T26" fmla="*/ 594 w 594"/>
              <a:gd name="T27" fmla="*/ 1886 h 18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4" h="1886">
                <a:moveTo>
                  <a:pt x="0" y="0"/>
                </a:moveTo>
                <a:cubicBezTo>
                  <a:pt x="3" y="69"/>
                  <a:pt x="16" y="306"/>
                  <a:pt x="27" y="412"/>
                </a:cubicBezTo>
                <a:cubicBezTo>
                  <a:pt x="38" y="518"/>
                  <a:pt x="42" y="562"/>
                  <a:pt x="66" y="638"/>
                </a:cubicBezTo>
                <a:cubicBezTo>
                  <a:pt x="90" y="714"/>
                  <a:pt x="133" y="813"/>
                  <a:pt x="173" y="869"/>
                </a:cubicBezTo>
                <a:cubicBezTo>
                  <a:pt x="213" y="925"/>
                  <a:pt x="252" y="924"/>
                  <a:pt x="306" y="974"/>
                </a:cubicBezTo>
                <a:cubicBezTo>
                  <a:pt x="360" y="1024"/>
                  <a:pt x="453" y="1054"/>
                  <a:pt x="498" y="1166"/>
                </a:cubicBezTo>
                <a:cubicBezTo>
                  <a:pt x="543" y="1278"/>
                  <a:pt x="560" y="1526"/>
                  <a:pt x="576" y="1646"/>
                </a:cubicBezTo>
                <a:cubicBezTo>
                  <a:pt x="592" y="1766"/>
                  <a:pt x="590" y="1836"/>
                  <a:pt x="594" y="188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33" name="Line 61"/>
          <p:cNvSpPr>
            <a:spLocks noChangeShapeType="1"/>
          </p:cNvSpPr>
          <p:nvPr/>
        </p:nvSpPr>
        <p:spPr bwMode="auto">
          <a:xfrm>
            <a:off x="8578850" y="1248966"/>
            <a:ext cx="0" cy="2343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34" name="Line 62"/>
          <p:cNvSpPr>
            <a:spLocks noChangeShapeType="1"/>
          </p:cNvSpPr>
          <p:nvPr/>
        </p:nvSpPr>
        <p:spPr bwMode="auto">
          <a:xfrm flipH="1">
            <a:off x="4716464" y="452437"/>
            <a:ext cx="128587" cy="3739754"/>
          </a:xfrm>
          <a:prstGeom prst="line">
            <a:avLst/>
          </a:prstGeom>
          <a:noFill/>
          <a:ln w="76200">
            <a:pattFill prst="lgCheck">
              <a:fgClr>
                <a:srgbClr val="CC1818"/>
              </a:fgClr>
              <a:bgClr>
                <a:srgbClr val="66FFCC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8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3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3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2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utoUpdateAnimBg="0"/>
      <p:bldP spid="233507" grpId="0" animBg="1"/>
      <p:bldP spid="233508" grpId="0" animBg="1"/>
      <p:bldP spid="233509" grpId="0" animBg="1"/>
      <p:bldP spid="233510" grpId="0" animBg="1"/>
      <p:bldP spid="233511" grpId="0" animBg="1"/>
      <p:bldP spid="233512" grpId="0" animBg="1"/>
      <p:bldP spid="233513" grpId="0" animBg="1"/>
      <p:bldP spid="233528" grpId="0" animBg="1"/>
      <p:bldP spid="233529" grpId="0" animBg="1"/>
      <p:bldP spid="233530" grpId="0" animBg="1"/>
      <p:bldP spid="233531" grpId="0" animBg="1"/>
      <p:bldP spid="233532" grpId="0" animBg="1"/>
      <p:bldP spid="233533" grpId="0" animBg="1"/>
      <p:bldP spid="2335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971551" y="885825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ea typeface="楷体_GB2312" charset="-122"/>
              </a:rPr>
              <a:t>反正弦函数</a:t>
            </a:r>
            <a:r>
              <a:rPr lang="zh-CN" altLang="en-US">
                <a:solidFill>
                  <a:srgbClr val="0033CC"/>
                </a:solidFill>
                <a:ea typeface="楷体_GB2312" charset="-122"/>
              </a:rPr>
              <a:t>  </a:t>
            </a:r>
            <a:r>
              <a:rPr lang="en-US" altLang="zh-CN" i="1">
                <a:ea typeface="楷体_GB2312" charset="-122"/>
              </a:rPr>
              <a:t>y </a:t>
            </a:r>
            <a:r>
              <a:rPr lang="en-US" altLang="zh-CN">
                <a:ea typeface="楷体_GB2312" charset="-122"/>
              </a:rPr>
              <a:t>=Arcsin</a:t>
            </a:r>
            <a:r>
              <a:rPr lang="en-US" altLang="zh-CN" i="1">
                <a:ea typeface="楷体_GB2312" charset="-122"/>
              </a:rPr>
              <a:t>x</a:t>
            </a:r>
          </a:p>
        </p:txBody>
      </p:sp>
      <p:sp>
        <p:nvSpPr>
          <p:cNvPr id="309276" name="Line 28"/>
          <p:cNvSpPr>
            <a:spLocks noChangeShapeType="1"/>
          </p:cNvSpPr>
          <p:nvPr/>
        </p:nvSpPr>
        <p:spPr bwMode="auto">
          <a:xfrm rot="5400000">
            <a:off x="4098925" y="2307431"/>
            <a:ext cx="4114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279" name="Freeform 31"/>
          <p:cNvSpPr>
            <a:spLocks/>
          </p:cNvSpPr>
          <p:nvPr/>
        </p:nvSpPr>
        <p:spPr bwMode="auto">
          <a:xfrm rot="5400000">
            <a:off x="5454849" y="2329458"/>
            <a:ext cx="4125516" cy="14287"/>
          </a:xfrm>
          <a:custGeom>
            <a:avLst/>
            <a:gdLst>
              <a:gd name="T0" fmla="*/ 0 w 3465"/>
              <a:gd name="T1" fmla="*/ 14287 h 9"/>
              <a:gd name="T2" fmla="*/ 5500688 w 3465"/>
              <a:gd name="T3" fmla="*/ 0 h 9"/>
              <a:gd name="T4" fmla="*/ 0 60000 65536"/>
              <a:gd name="T5" fmla="*/ 0 60000 65536"/>
              <a:gd name="T6" fmla="*/ 0 w 3465"/>
              <a:gd name="T7" fmla="*/ 0 h 9"/>
              <a:gd name="T8" fmla="*/ 3465 w 3465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65" h="9">
                <a:moveTo>
                  <a:pt x="0" y="9"/>
                </a:moveTo>
                <a:lnTo>
                  <a:pt x="346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284" name="Line 36"/>
          <p:cNvSpPr>
            <a:spLocks noChangeShapeType="1"/>
          </p:cNvSpPr>
          <p:nvPr/>
        </p:nvSpPr>
        <p:spPr bwMode="auto">
          <a:xfrm rot="-5400000">
            <a:off x="4783336" y="2313980"/>
            <a:ext cx="41874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285" name="Line 37"/>
          <p:cNvSpPr>
            <a:spLocks noChangeShapeType="1"/>
          </p:cNvSpPr>
          <p:nvPr/>
        </p:nvSpPr>
        <p:spPr bwMode="auto">
          <a:xfrm rot="5400000" flipV="1">
            <a:off x="6876257" y="1246188"/>
            <a:ext cx="0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09287" name="Object 39"/>
          <p:cNvGraphicFramePr>
            <a:graphicFrameLocks noChangeAspect="1"/>
          </p:cNvGraphicFramePr>
          <p:nvPr/>
        </p:nvGraphicFramePr>
        <p:xfrm>
          <a:off x="6588125" y="1677591"/>
          <a:ext cx="338138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6" name="公式" r:id="rId3" imgW="266469" imgH="406048" progId="Equation.3">
                  <p:embed/>
                </p:oleObj>
              </mc:Choice>
              <mc:Fallback>
                <p:oleObj name="公式" r:id="rId3" imgW="266469" imgH="40604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677591"/>
                        <a:ext cx="338138" cy="432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95" name="Text Box 47"/>
          <p:cNvSpPr txBox="1">
            <a:spLocks noChangeArrowheads="1"/>
          </p:cNvSpPr>
          <p:nvPr/>
        </p:nvSpPr>
        <p:spPr bwMode="auto">
          <a:xfrm>
            <a:off x="7308851" y="2082404"/>
            <a:ext cx="36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dirty="0">
                <a:ea typeface="楷体_GB2312" charset="-122"/>
              </a:rPr>
              <a:t>1</a:t>
            </a:r>
          </a:p>
        </p:txBody>
      </p:sp>
      <p:sp>
        <p:nvSpPr>
          <p:cNvPr id="309296" name="Text Box 48"/>
          <p:cNvSpPr txBox="1">
            <a:spLocks noChangeArrowheads="1"/>
          </p:cNvSpPr>
          <p:nvPr/>
        </p:nvSpPr>
        <p:spPr bwMode="auto">
          <a:xfrm>
            <a:off x="5724526" y="2056210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</a:t>
            </a:r>
            <a:r>
              <a:rPr lang="en-US" altLang="zh-CN" sz="2000">
                <a:ea typeface="楷体_GB2312" charset="-122"/>
              </a:rPr>
              <a:t>1</a:t>
            </a:r>
          </a:p>
        </p:txBody>
      </p:sp>
      <p:sp>
        <p:nvSpPr>
          <p:cNvPr id="309297" name="Text Box 49"/>
          <p:cNvSpPr txBox="1">
            <a:spLocks noChangeArrowheads="1"/>
          </p:cNvSpPr>
          <p:nvPr/>
        </p:nvSpPr>
        <p:spPr bwMode="auto">
          <a:xfrm>
            <a:off x="7740650" y="2056210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i="1" dirty="0">
                <a:ea typeface="楷体_GB2312" charset="-122"/>
              </a:rPr>
              <a:t>x</a:t>
            </a:r>
          </a:p>
        </p:txBody>
      </p:sp>
      <p:sp>
        <p:nvSpPr>
          <p:cNvPr id="309298" name="Text Box 50"/>
          <p:cNvSpPr txBox="1">
            <a:spLocks noChangeArrowheads="1"/>
          </p:cNvSpPr>
          <p:nvPr/>
        </p:nvSpPr>
        <p:spPr bwMode="auto">
          <a:xfrm>
            <a:off x="6877050" y="84535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i="1" dirty="0">
                <a:ea typeface="楷体_GB2312" charset="-122"/>
              </a:rPr>
              <a:t>y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 rot="5400000">
            <a:off x="4950421" y="1641674"/>
            <a:ext cx="3780235" cy="1368425"/>
            <a:chOff x="1197" y="1558"/>
            <a:chExt cx="3630" cy="986"/>
          </a:xfrm>
        </p:grpSpPr>
        <p:sp>
          <p:nvSpPr>
            <p:cNvPr id="33819" name="Freeform 53"/>
            <p:cNvSpPr>
              <a:spLocks/>
            </p:cNvSpPr>
            <p:nvPr/>
          </p:nvSpPr>
          <p:spPr bwMode="auto">
            <a:xfrm>
              <a:off x="1197" y="1562"/>
              <a:ext cx="2643" cy="982"/>
            </a:xfrm>
            <a:custGeom>
              <a:avLst/>
              <a:gdLst>
                <a:gd name="T0" fmla="*/ 0 w 2643"/>
                <a:gd name="T1" fmla="*/ 116 h 982"/>
                <a:gd name="T2" fmla="*/ 220 w 2643"/>
                <a:gd name="T3" fmla="*/ 496 h 982"/>
                <a:gd name="T4" fmla="*/ 375 w 2643"/>
                <a:gd name="T5" fmla="*/ 780 h 982"/>
                <a:gd name="T6" fmla="*/ 448 w 2643"/>
                <a:gd name="T7" fmla="*/ 880 h 982"/>
                <a:gd name="T8" fmla="*/ 540 w 2643"/>
                <a:gd name="T9" fmla="*/ 963 h 982"/>
                <a:gd name="T10" fmla="*/ 631 w 2643"/>
                <a:gd name="T11" fmla="*/ 979 h 982"/>
                <a:gd name="T12" fmla="*/ 723 w 2643"/>
                <a:gd name="T13" fmla="*/ 942 h 982"/>
                <a:gd name="T14" fmla="*/ 796 w 2643"/>
                <a:gd name="T15" fmla="*/ 856 h 982"/>
                <a:gd name="T16" fmla="*/ 924 w 2643"/>
                <a:gd name="T17" fmla="*/ 650 h 982"/>
                <a:gd name="T18" fmla="*/ 1024 w 2643"/>
                <a:gd name="T19" fmla="*/ 485 h 982"/>
                <a:gd name="T20" fmla="*/ 1262 w 2643"/>
                <a:gd name="T21" fmla="*/ 116 h 982"/>
                <a:gd name="T22" fmla="*/ 1445 w 2643"/>
                <a:gd name="T23" fmla="*/ 6 h 982"/>
                <a:gd name="T24" fmla="*/ 1637 w 2643"/>
                <a:gd name="T25" fmla="*/ 150 h 982"/>
                <a:gd name="T26" fmla="*/ 1829 w 2643"/>
                <a:gd name="T27" fmla="*/ 486 h 982"/>
                <a:gd name="T28" fmla="*/ 2076 w 2643"/>
                <a:gd name="T29" fmla="*/ 875 h 982"/>
                <a:gd name="T30" fmla="*/ 2250 w 2643"/>
                <a:gd name="T31" fmla="*/ 970 h 982"/>
                <a:gd name="T32" fmla="*/ 2341 w 2643"/>
                <a:gd name="T33" fmla="*/ 939 h 982"/>
                <a:gd name="T34" fmla="*/ 2515 w 2643"/>
                <a:gd name="T35" fmla="*/ 737 h 982"/>
                <a:gd name="T36" fmla="*/ 2643 w 2643"/>
                <a:gd name="T37" fmla="*/ 496 h 9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43"/>
                <a:gd name="T58" fmla="*/ 0 h 982"/>
                <a:gd name="T59" fmla="*/ 2643 w 2643"/>
                <a:gd name="T60" fmla="*/ 982 h 9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43" h="982">
                  <a:moveTo>
                    <a:pt x="0" y="116"/>
                  </a:moveTo>
                  <a:cubicBezTo>
                    <a:pt x="37" y="179"/>
                    <a:pt x="157" y="385"/>
                    <a:pt x="220" y="496"/>
                  </a:cubicBezTo>
                  <a:cubicBezTo>
                    <a:pt x="283" y="607"/>
                    <a:pt x="337" y="716"/>
                    <a:pt x="375" y="780"/>
                  </a:cubicBezTo>
                  <a:cubicBezTo>
                    <a:pt x="413" y="844"/>
                    <a:pt x="421" y="849"/>
                    <a:pt x="448" y="880"/>
                  </a:cubicBezTo>
                  <a:cubicBezTo>
                    <a:pt x="475" y="911"/>
                    <a:pt x="510" y="947"/>
                    <a:pt x="540" y="963"/>
                  </a:cubicBezTo>
                  <a:cubicBezTo>
                    <a:pt x="570" y="979"/>
                    <a:pt x="601" y="982"/>
                    <a:pt x="631" y="979"/>
                  </a:cubicBezTo>
                  <a:cubicBezTo>
                    <a:pt x="661" y="976"/>
                    <a:pt x="695" y="963"/>
                    <a:pt x="723" y="942"/>
                  </a:cubicBezTo>
                  <a:cubicBezTo>
                    <a:pt x="751" y="921"/>
                    <a:pt x="763" y="905"/>
                    <a:pt x="796" y="856"/>
                  </a:cubicBezTo>
                  <a:cubicBezTo>
                    <a:pt x="829" y="807"/>
                    <a:pt x="886" y="712"/>
                    <a:pt x="924" y="650"/>
                  </a:cubicBezTo>
                  <a:cubicBezTo>
                    <a:pt x="962" y="588"/>
                    <a:pt x="968" y="574"/>
                    <a:pt x="1024" y="485"/>
                  </a:cubicBezTo>
                  <a:cubicBezTo>
                    <a:pt x="1080" y="396"/>
                    <a:pt x="1192" y="196"/>
                    <a:pt x="1262" y="116"/>
                  </a:cubicBezTo>
                  <a:cubicBezTo>
                    <a:pt x="1332" y="36"/>
                    <a:pt x="1383" y="0"/>
                    <a:pt x="1445" y="6"/>
                  </a:cubicBezTo>
                  <a:cubicBezTo>
                    <a:pt x="1507" y="12"/>
                    <a:pt x="1573" y="70"/>
                    <a:pt x="1637" y="150"/>
                  </a:cubicBezTo>
                  <a:cubicBezTo>
                    <a:pt x="1701" y="230"/>
                    <a:pt x="1756" y="365"/>
                    <a:pt x="1829" y="486"/>
                  </a:cubicBezTo>
                  <a:cubicBezTo>
                    <a:pt x="1902" y="607"/>
                    <a:pt x="2006" y="794"/>
                    <a:pt x="2076" y="875"/>
                  </a:cubicBezTo>
                  <a:cubicBezTo>
                    <a:pt x="2146" y="956"/>
                    <a:pt x="2206" y="959"/>
                    <a:pt x="2250" y="970"/>
                  </a:cubicBezTo>
                  <a:cubicBezTo>
                    <a:pt x="2294" y="981"/>
                    <a:pt x="2297" y="978"/>
                    <a:pt x="2341" y="939"/>
                  </a:cubicBezTo>
                  <a:cubicBezTo>
                    <a:pt x="2385" y="900"/>
                    <a:pt x="2465" y="811"/>
                    <a:pt x="2515" y="737"/>
                  </a:cubicBezTo>
                  <a:cubicBezTo>
                    <a:pt x="2565" y="663"/>
                    <a:pt x="2616" y="546"/>
                    <a:pt x="2643" y="4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Freeform 54"/>
            <p:cNvSpPr>
              <a:spLocks/>
            </p:cNvSpPr>
            <p:nvPr/>
          </p:nvSpPr>
          <p:spPr bwMode="auto">
            <a:xfrm>
              <a:off x="3840" y="1558"/>
              <a:ext cx="987" cy="784"/>
            </a:xfrm>
            <a:custGeom>
              <a:avLst/>
              <a:gdLst>
                <a:gd name="T0" fmla="*/ 0 w 987"/>
                <a:gd name="T1" fmla="*/ 510 h 784"/>
                <a:gd name="T2" fmla="*/ 146 w 987"/>
                <a:gd name="T3" fmla="*/ 226 h 784"/>
                <a:gd name="T4" fmla="*/ 281 w 987"/>
                <a:gd name="T5" fmla="*/ 58 h 784"/>
                <a:gd name="T6" fmla="*/ 425 w 987"/>
                <a:gd name="T7" fmla="*/ 10 h 784"/>
                <a:gd name="T8" fmla="*/ 612 w 987"/>
                <a:gd name="T9" fmla="*/ 120 h 784"/>
                <a:gd name="T10" fmla="*/ 832 w 987"/>
                <a:gd name="T11" fmla="*/ 500 h 784"/>
                <a:gd name="T12" fmla="*/ 987 w 987"/>
                <a:gd name="T13" fmla="*/ 784 h 7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7"/>
                <a:gd name="T22" fmla="*/ 0 h 784"/>
                <a:gd name="T23" fmla="*/ 987 w 987"/>
                <a:gd name="T24" fmla="*/ 784 h 7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7" h="784">
                  <a:moveTo>
                    <a:pt x="0" y="510"/>
                  </a:moveTo>
                  <a:cubicBezTo>
                    <a:pt x="24" y="464"/>
                    <a:pt x="99" y="301"/>
                    <a:pt x="146" y="226"/>
                  </a:cubicBezTo>
                  <a:cubicBezTo>
                    <a:pt x="193" y="151"/>
                    <a:pt x="235" y="94"/>
                    <a:pt x="281" y="58"/>
                  </a:cubicBezTo>
                  <a:cubicBezTo>
                    <a:pt x="327" y="22"/>
                    <a:pt x="370" y="0"/>
                    <a:pt x="425" y="10"/>
                  </a:cubicBezTo>
                  <a:cubicBezTo>
                    <a:pt x="480" y="20"/>
                    <a:pt x="544" y="38"/>
                    <a:pt x="612" y="120"/>
                  </a:cubicBezTo>
                  <a:cubicBezTo>
                    <a:pt x="680" y="202"/>
                    <a:pt x="769" y="389"/>
                    <a:pt x="832" y="500"/>
                  </a:cubicBezTo>
                  <a:cubicBezTo>
                    <a:pt x="895" y="611"/>
                    <a:pt x="961" y="737"/>
                    <a:pt x="987" y="78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9304" name="Freeform 56"/>
          <p:cNvSpPr>
            <a:spLocks/>
          </p:cNvSpPr>
          <p:nvPr/>
        </p:nvSpPr>
        <p:spPr bwMode="auto">
          <a:xfrm>
            <a:off x="6156326" y="1894285"/>
            <a:ext cx="1368425" cy="917972"/>
          </a:xfrm>
          <a:custGeom>
            <a:avLst/>
            <a:gdLst>
              <a:gd name="T0" fmla="*/ 1368425 w 862"/>
              <a:gd name="T1" fmla="*/ 0 h 771"/>
              <a:gd name="T2" fmla="*/ 1295400 w 862"/>
              <a:gd name="T3" fmla="*/ 215900 h 771"/>
              <a:gd name="T4" fmla="*/ 1008063 w 862"/>
              <a:gd name="T5" fmla="*/ 431800 h 771"/>
              <a:gd name="T6" fmla="*/ 720725 w 862"/>
              <a:gd name="T7" fmla="*/ 576262 h 771"/>
              <a:gd name="T8" fmla="*/ 431800 w 862"/>
              <a:gd name="T9" fmla="*/ 719137 h 771"/>
              <a:gd name="T10" fmla="*/ 215900 w 862"/>
              <a:gd name="T11" fmla="*/ 863600 h 771"/>
              <a:gd name="T12" fmla="*/ 71438 w 862"/>
              <a:gd name="T13" fmla="*/ 1008062 h 771"/>
              <a:gd name="T14" fmla="*/ 0 w 862"/>
              <a:gd name="T15" fmla="*/ 1223962 h 7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2"/>
              <a:gd name="T25" fmla="*/ 0 h 771"/>
              <a:gd name="T26" fmla="*/ 862 w 862"/>
              <a:gd name="T27" fmla="*/ 771 h 7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2" h="771">
                <a:moveTo>
                  <a:pt x="862" y="0"/>
                </a:moveTo>
                <a:cubicBezTo>
                  <a:pt x="858" y="45"/>
                  <a:pt x="854" y="91"/>
                  <a:pt x="816" y="136"/>
                </a:cubicBezTo>
                <a:cubicBezTo>
                  <a:pt x="778" y="181"/>
                  <a:pt x="695" y="234"/>
                  <a:pt x="635" y="272"/>
                </a:cubicBezTo>
                <a:cubicBezTo>
                  <a:pt x="575" y="310"/>
                  <a:pt x="514" y="333"/>
                  <a:pt x="454" y="363"/>
                </a:cubicBezTo>
                <a:cubicBezTo>
                  <a:pt x="394" y="393"/>
                  <a:pt x="325" y="423"/>
                  <a:pt x="272" y="453"/>
                </a:cubicBezTo>
                <a:cubicBezTo>
                  <a:pt x="219" y="483"/>
                  <a:pt x="174" y="514"/>
                  <a:pt x="136" y="544"/>
                </a:cubicBezTo>
                <a:cubicBezTo>
                  <a:pt x="98" y="574"/>
                  <a:pt x="68" y="597"/>
                  <a:pt x="45" y="635"/>
                </a:cubicBezTo>
                <a:cubicBezTo>
                  <a:pt x="22" y="673"/>
                  <a:pt x="7" y="748"/>
                  <a:pt x="0" y="771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305" name="Text Box 57"/>
          <p:cNvSpPr txBox="1">
            <a:spLocks noChangeArrowheads="1"/>
          </p:cNvSpPr>
          <p:nvPr/>
        </p:nvSpPr>
        <p:spPr bwMode="auto">
          <a:xfrm>
            <a:off x="6588126" y="2082404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0</a:t>
            </a:r>
            <a:endParaRPr lang="en-US" altLang="zh-CN" sz="2000">
              <a:ea typeface="楷体_GB2312" charset="-122"/>
            </a:endParaRPr>
          </a:p>
        </p:txBody>
      </p:sp>
      <p:graphicFrame>
        <p:nvGraphicFramePr>
          <p:cNvPr id="309306" name="Object 58"/>
          <p:cNvGraphicFramePr>
            <a:graphicFrameLocks noChangeAspect="1"/>
          </p:cNvGraphicFramePr>
          <p:nvPr/>
        </p:nvGraphicFramePr>
        <p:xfrm>
          <a:off x="6443663" y="2596753"/>
          <a:ext cx="482600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7" name="公式" r:id="rId5" imgW="380835" imgH="406224" progId="Equation.3">
                  <p:embed/>
                </p:oleObj>
              </mc:Choice>
              <mc:Fallback>
                <p:oleObj name="公式" r:id="rId5" imgW="380835" imgH="4062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596753"/>
                        <a:ext cx="482600" cy="432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08" name="Text Box 60"/>
          <p:cNvSpPr txBox="1">
            <a:spLocks noChangeArrowheads="1"/>
          </p:cNvSpPr>
          <p:nvPr/>
        </p:nvSpPr>
        <p:spPr bwMode="auto">
          <a:xfrm>
            <a:off x="6515100" y="1300163"/>
            <a:ext cx="57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i="1">
                <a:ea typeface="楷体_GB2312" charset="-122"/>
                <a:sym typeface="Symbol" pitchFamily="18" charset="2"/>
              </a:rPr>
              <a:t></a:t>
            </a:r>
            <a:r>
              <a:rPr lang="en-US" altLang="zh-CN" sz="2400" i="1">
                <a:ea typeface="楷体_GB2312" charset="-122"/>
                <a:sym typeface="Symbol" pitchFamily="18" charset="2"/>
              </a:rPr>
              <a:t> </a:t>
            </a:r>
            <a:r>
              <a:rPr lang="en-US" altLang="zh-CN" sz="1600">
                <a:ea typeface="楷体_GB2312" charset="-122"/>
                <a:sym typeface="Symbol" pitchFamily="18" charset="2"/>
              </a:rPr>
              <a:t></a:t>
            </a:r>
          </a:p>
        </p:txBody>
      </p:sp>
      <p:sp>
        <p:nvSpPr>
          <p:cNvPr id="309311" name="Text Box 63"/>
          <p:cNvSpPr txBox="1">
            <a:spLocks noChangeArrowheads="1"/>
          </p:cNvSpPr>
          <p:nvPr/>
        </p:nvSpPr>
        <p:spPr bwMode="auto">
          <a:xfrm>
            <a:off x="6372225" y="435769"/>
            <a:ext cx="86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2</a:t>
            </a:r>
            <a:r>
              <a:rPr lang="en-US" altLang="zh-CN" sz="2000" i="1">
                <a:ea typeface="楷体_GB2312" charset="-122"/>
                <a:sym typeface="Symbol" pitchFamily="18" charset="2"/>
              </a:rPr>
              <a:t></a:t>
            </a:r>
            <a:r>
              <a:rPr lang="en-US" altLang="zh-CN" sz="2400" i="1">
                <a:ea typeface="楷体_GB2312" charset="-122"/>
                <a:sym typeface="Symbol" pitchFamily="18" charset="2"/>
              </a:rPr>
              <a:t> </a:t>
            </a:r>
            <a:r>
              <a:rPr lang="en-US" altLang="zh-CN" sz="1600">
                <a:ea typeface="楷体_GB2312" charset="-122"/>
                <a:sym typeface="Symbol" pitchFamily="18" charset="2"/>
              </a:rPr>
              <a:t></a:t>
            </a:r>
          </a:p>
        </p:txBody>
      </p:sp>
      <p:sp>
        <p:nvSpPr>
          <p:cNvPr id="309312" name="Text Box 64"/>
          <p:cNvSpPr txBox="1">
            <a:spLocks noChangeArrowheads="1"/>
          </p:cNvSpPr>
          <p:nvPr/>
        </p:nvSpPr>
        <p:spPr bwMode="auto">
          <a:xfrm>
            <a:off x="6372225" y="3027760"/>
            <a:ext cx="93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</a:t>
            </a:r>
            <a:r>
              <a:rPr lang="en-US" altLang="zh-CN" sz="2000" i="1">
                <a:ea typeface="楷体_GB2312" charset="-122"/>
                <a:sym typeface="Symbol" pitchFamily="18" charset="2"/>
              </a:rPr>
              <a:t></a:t>
            </a:r>
            <a:r>
              <a:rPr lang="en-US" altLang="zh-CN" sz="2400" i="1">
                <a:ea typeface="楷体_GB2312" charset="-122"/>
                <a:sym typeface="Symbol" pitchFamily="18" charset="2"/>
              </a:rPr>
              <a:t> </a:t>
            </a:r>
            <a:r>
              <a:rPr lang="en-US" altLang="zh-CN" sz="1600">
                <a:ea typeface="楷体_GB2312" charset="-122"/>
                <a:sym typeface="Symbol" pitchFamily="18" charset="2"/>
              </a:rPr>
              <a:t></a:t>
            </a:r>
          </a:p>
        </p:txBody>
      </p:sp>
      <p:sp>
        <p:nvSpPr>
          <p:cNvPr id="309313" name="Text Box 65"/>
          <p:cNvSpPr txBox="1">
            <a:spLocks noChangeArrowheads="1"/>
          </p:cNvSpPr>
          <p:nvPr/>
        </p:nvSpPr>
        <p:spPr bwMode="auto">
          <a:xfrm>
            <a:off x="6227764" y="3819525"/>
            <a:ext cx="935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2</a:t>
            </a:r>
            <a:r>
              <a:rPr lang="en-US" altLang="zh-CN" sz="2000" i="1">
                <a:ea typeface="楷体_GB2312" charset="-122"/>
                <a:sym typeface="Symbol" pitchFamily="18" charset="2"/>
              </a:rPr>
              <a:t></a:t>
            </a:r>
            <a:r>
              <a:rPr lang="en-US" altLang="zh-CN" sz="2400" i="1">
                <a:ea typeface="楷体_GB2312" charset="-122"/>
                <a:sym typeface="Symbol" pitchFamily="18" charset="2"/>
              </a:rPr>
              <a:t> </a:t>
            </a:r>
            <a:r>
              <a:rPr lang="en-US" altLang="zh-CN" sz="1600">
                <a:ea typeface="楷体_GB2312" charset="-122"/>
                <a:sym typeface="Symbol" pitchFamily="18" charset="2"/>
              </a:rPr>
              <a:t></a:t>
            </a:r>
          </a:p>
        </p:txBody>
      </p:sp>
      <p:sp>
        <p:nvSpPr>
          <p:cNvPr id="309314" name="Line 66"/>
          <p:cNvSpPr>
            <a:spLocks noChangeShapeType="1"/>
          </p:cNvSpPr>
          <p:nvPr/>
        </p:nvSpPr>
        <p:spPr bwMode="auto">
          <a:xfrm flipH="1">
            <a:off x="5795963" y="1894285"/>
            <a:ext cx="20955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315" name="Line 67"/>
          <p:cNvSpPr>
            <a:spLocks noChangeShapeType="1"/>
          </p:cNvSpPr>
          <p:nvPr/>
        </p:nvSpPr>
        <p:spPr bwMode="auto">
          <a:xfrm flipH="1">
            <a:off x="5868988" y="2812256"/>
            <a:ext cx="20955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5" name="Text Box 69"/>
          <p:cNvSpPr txBox="1">
            <a:spLocks noChangeArrowheads="1"/>
          </p:cNvSpPr>
          <p:nvPr/>
        </p:nvSpPr>
        <p:spPr bwMode="auto">
          <a:xfrm>
            <a:off x="827089" y="400050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/>
              <a:t>5) </a:t>
            </a:r>
            <a:r>
              <a:rPr lang="zh-CN" altLang="en-US">
                <a:solidFill>
                  <a:srgbClr val="000000"/>
                </a:solidFill>
                <a:ea typeface="楷体_GB2312" charset="-122"/>
              </a:rPr>
              <a:t>反三角函数</a:t>
            </a:r>
          </a:p>
        </p:txBody>
      </p:sp>
      <p:sp>
        <p:nvSpPr>
          <p:cNvPr id="309383" name="Text Box 135"/>
          <p:cNvSpPr txBox="1">
            <a:spLocks noChangeArrowheads="1"/>
          </p:cNvSpPr>
          <p:nvPr/>
        </p:nvSpPr>
        <p:spPr bwMode="auto">
          <a:xfrm>
            <a:off x="1476376" y="1858566"/>
            <a:ext cx="2735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ea typeface="楷体_GB2312" charset="-122"/>
              </a:rPr>
              <a:t>定义域 </a:t>
            </a:r>
            <a:r>
              <a:rPr lang="zh-CN" altLang="en-US"/>
              <a:t>  </a:t>
            </a:r>
            <a:r>
              <a:rPr lang="en-US" altLang="zh-CN"/>
              <a:t>[</a:t>
            </a:r>
            <a:r>
              <a:rPr lang="en-US" altLang="zh-CN">
                <a:sym typeface="Symbol" pitchFamily="18" charset="2"/>
              </a:rPr>
              <a:t></a:t>
            </a:r>
            <a:r>
              <a:rPr lang="en-US" altLang="zh-CN"/>
              <a:t>1, 1]</a:t>
            </a:r>
          </a:p>
        </p:txBody>
      </p:sp>
      <p:sp>
        <p:nvSpPr>
          <p:cNvPr id="309384" name="Text Box 136"/>
          <p:cNvSpPr txBox="1">
            <a:spLocks noChangeArrowheads="1"/>
          </p:cNvSpPr>
          <p:nvPr/>
        </p:nvSpPr>
        <p:spPr bwMode="auto">
          <a:xfrm>
            <a:off x="1476375" y="2397919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ea typeface="楷体_GB2312" charset="-122"/>
              </a:rPr>
              <a:t>值域</a:t>
            </a:r>
          </a:p>
        </p:txBody>
      </p:sp>
      <p:graphicFrame>
        <p:nvGraphicFramePr>
          <p:cNvPr id="309385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952855"/>
              </p:ext>
            </p:extLst>
          </p:nvPr>
        </p:nvGraphicFramePr>
        <p:xfrm>
          <a:off x="2828925" y="2289175"/>
          <a:ext cx="14700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28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2289175"/>
                        <a:ext cx="14700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86" name="Text Box 138"/>
          <p:cNvSpPr txBox="1">
            <a:spLocks noChangeArrowheads="1"/>
          </p:cNvSpPr>
          <p:nvPr/>
        </p:nvSpPr>
        <p:spPr bwMode="auto">
          <a:xfrm>
            <a:off x="1331914" y="1371600"/>
            <a:ext cx="3241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</a:rPr>
              <a:t> </a:t>
            </a:r>
            <a:r>
              <a:rPr lang="zh-CN" altLang="en-US">
                <a:ea typeface="楷体_GB2312" charset="-122"/>
              </a:rPr>
              <a:t>主值 </a:t>
            </a:r>
            <a:r>
              <a:rPr lang="zh-CN" altLang="en-US">
                <a:solidFill>
                  <a:srgbClr val="0000FF"/>
                </a:solidFill>
                <a:ea typeface="楷体_GB2312" charset="-122"/>
              </a:rPr>
              <a:t> 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 i="1">
                <a:solidFill>
                  <a:srgbClr val="0000FF"/>
                </a:solidFill>
              </a:rPr>
              <a:t>y </a:t>
            </a:r>
            <a:r>
              <a:rPr lang="en-US" altLang="zh-CN">
                <a:solidFill>
                  <a:srgbClr val="0000FF"/>
                </a:solidFill>
              </a:rPr>
              <a:t>= arcsin </a:t>
            </a:r>
            <a:r>
              <a:rPr lang="en-US" altLang="zh-CN" i="1">
                <a:solidFill>
                  <a:srgbClr val="0000FF"/>
                </a:solidFill>
              </a:rPr>
              <a:t>x</a:t>
            </a:r>
            <a:endParaRPr lang="en-US" altLang="zh-CN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"/>
                                        <p:tgtEl>
                                          <p:spTgt spid="30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30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autoUpdateAnimBg="0"/>
      <p:bldP spid="309276" grpId="0" animBg="1"/>
      <p:bldP spid="309279" grpId="0" animBg="1"/>
      <p:bldP spid="309284" grpId="0" animBg="1"/>
      <p:bldP spid="309285" grpId="0" animBg="1"/>
      <p:bldP spid="309295" grpId="0" autoUpdateAnimBg="0"/>
      <p:bldP spid="309296" grpId="0" autoUpdateAnimBg="0"/>
      <p:bldP spid="309297" grpId="0" autoUpdateAnimBg="0"/>
      <p:bldP spid="309298" grpId="0" autoUpdateAnimBg="0"/>
      <p:bldP spid="309304" grpId="0" animBg="1"/>
      <p:bldP spid="309305" grpId="0" autoUpdateAnimBg="0"/>
      <p:bldP spid="309308" grpId="0" autoUpdateAnimBg="0"/>
      <p:bldP spid="309311" grpId="0" autoUpdateAnimBg="0"/>
      <p:bldP spid="309312" grpId="0" autoUpdateAnimBg="0"/>
      <p:bldP spid="309313" grpId="0" autoUpdateAnimBg="0"/>
      <p:bldP spid="309314" grpId="0" animBg="1"/>
      <p:bldP spid="309315" grpId="0" animBg="1"/>
      <p:bldP spid="309383" grpId="0" autoUpdateAnimBg="0"/>
      <p:bldP spid="309384" grpId="0" autoUpdateAnimBg="0"/>
      <p:bldP spid="3093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9" y="897732"/>
            <a:ext cx="6192837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dirty="0" smtClean="0"/>
              <a:t>              </a:t>
            </a:r>
            <a:r>
              <a:rPr lang="zh-CN" altLang="en-US" sz="2800" b="1" dirty="0" smtClean="0"/>
              <a:t>微积分的创立，与其说是数学史上，不如说是人类历史上的一件大事。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b="1" dirty="0" smtClean="0"/>
              <a:t>           时至今日，它的重要性就像望远镜之于天文学，显微镜之于生物学。</a:t>
            </a:r>
          </a:p>
          <a:p>
            <a:pPr eaLnBrk="1" hangingPunct="1">
              <a:buFontTx/>
              <a:buNone/>
            </a:pPr>
            <a:r>
              <a:rPr lang="zh-CN" alt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84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900113" y="400050"/>
            <a:ext cx="482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ea typeface="楷体_GB2312" charset="-122"/>
              </a:rPr>
              <a:t> </a:t>
            </a:r>
            <a:r>
              <a:rPr lang="zh-CN" altLang="en-US">
                <a:solidFill>
                  <a:schemeClr val="tx2"/>
                </a:solidFill>
                <a:ea typeface="楷体_GB2312" charset="-122"/>
              </a:rPr>
              <a:t>反余弦函数</a:t>
            </a:r>
            <a:r>
              <a:rPr lang="zh-CN" altLang="en-US">
                <a:solidFill>
                  <a:srgbClr val="0033CC"/>
                </a:solidFill>
                <a:ea typeface="楷体_GB2312" charset="-122"/>
              </a:rPr>
              <a:t>  </a:t>
            </a:r>
            <a:r>
              <a:rPr lang="en-US" altLang="zh-CN" i="1">
                <a:ea typeface="楷体_GB2312" charset="-122"/>
              </a:rPr>
              <a:t>y </a:t>
            </a:r>
            <a:r>
              <a:rPr lang="en-US" altLang="zh-CN">
                <a:ea typeface="楷体_GB2312" charset="-122"/>
              </a:rPr>
              <a:t>=Arccos</a:t>
            </a:r>
            <a:r>
              <a:rPr lang="en-US" altLang="zh-CN" i="1">
                <a:ea typeface="楷体_GB2312" charset="-122"/>
              </a:rPr>
              <a:t>x</a:t>
            </a:r>
          </a:p>
        </p:txBody>
      </p:sp>
      <p:sp>
        <p:nvSpPr>
          <p:cNvPr id="314371" name="Line 3"/>
          <p:cNvSpPr>
            <a:spLocks noChangeShapeType="1"/>
          </p:cNvSpPr>
          <p:nvPr/>
        </p:nvSpPr>
        <p:spPr bwMode="auto">
          <a:xfrm rot="5400000">
            <a:off x="4202510" y="2382441"/>
            <a:ext cx="4050506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 rot="-5400000">
            <a:off x="4935736" y="2341364"/>
            <a:ext cx="40255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rot="5400000" flipV="1">
            <a:off x="6947694" y="1760537"/>
            <a:ext cx="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14375" name="Object 7"/>
          <p:cNvGraphicFramePr>
            <a:graphicFrameLocks noChangeAspect="1"/>
          </p:cNvGraphicFramePr>
          <p:nvPr/>
        </p:nvGraphicFramePr>
        <p:xfrm>
          <a:off x="6659564" y="2193132"/>
          <a:ext cx="338137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0" name="公式" r:id="rId3" imgW="266469" imgH="406048" progId="Equation.3">
                  <p:embed/>
                </p:oleObj>
              </mc:Choice>
              <mc:Fallback>
                <p:oleObj name="公式" r:id="rId3" imgW="266469" imgH="40604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4" y="2193132"/>
                        <a:ext cx="338137" cy="432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7523163" y="2597944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bg2"/>
                </a:solidFill>
                <a:ea typeface="楷体_GB2312" charset="-122"/>
              </a:rPr>
              <a:t>1</a:t>
            </a:r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5867401" y="2571751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</a:t>
            </a:r>
            <a:r>
              <a:rPr lang="en-US" altLang="zh-CN" sz="2000">
                <a:ea typeface="楷体_GB2312" charset="-122"/>
              </a:rPr>
              <a:t>1</a:t>
            </a:r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7812088" y="2571751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chemeClr val="bg2"/>
                </a:solidFill>
                <a:ea typeface="楷体_GB2312" charset="-122"/>
              </a:rPr>
              <a:t>x</a:t>
            </a: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6948488" y="140494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chemeClr val="bg2"/>
                </a:solidFill>
                <a:ea typeface="楷体_GB2312" charset="-122"/>
              </a:rPr>
              <a:t>y</a:t>
            </a:r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>
            <a:off x="6659564" y="2759869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0</a:t>
            </a:r>
            <a:endParaRPr lang="en-US" altLang="zh-CN" sz="2000">
              <a:ea typeface="楷体_GB2312" charset="-122"/>
            </a:endParaRPr>
          </a:p>
        </p:txBody>
      </p:sp>
      <p:graphicFrame>
        <p:nvGraphicFramePr>
          <p:cNvPr id="314385" name="Object 17"/>
          <p:cNvGraphicFramePr>
            <a:graphicFrameLocks noChangeAspect="1"/>
          </p:cNvGraphicFramePr>
          <p:nvPr/>
        </p:nvGraphicFramePr>
        <p:xfrm>
          <a:off x="6515100" y="3002757"/>
          <a:ext cx="482600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1" name="公式" r:id="rId5" imgW="380835" imgH="406224" progId="Equation.3">
                  <p:embed/>
                </p:oleObj>
              </mc:Choice>
              <mc:Fallback>
                <p:oleObj name="公式" r:id="rId5" imgW="380835" imgH="4062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002757"/>
                        <a:ext cx="482600" cy="432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6586538" y="1760935"/>
            <a:ext cx="57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i="1">
                <a:ea typeface="楷体_GB2312" charset="-122"/>
                <a:sym typeface="Symbol" pitchFamily="18" charset="2"/>
              </a:rPr>
              <a:t></a:t>
            </a:r>
            <a:r>
              <a:rPr lang="en-US" altLang="zh-CN" sz="2400" i="1">
                <a:ea typeface="楷体_GB2312" charset="-122"/>
                <a:sym typeface="Symbol" pitchFamily="18" charset="2"/>
              </a:rPr>
              <a:t> </a:t>
            </a:r>
            <a:r>
              <a:rPr lang="en-US" altLang="zh-CN" sz="1600">
                <a:ea typeface="楷体_GB2312" charset="-122"/>
                <a:sym typeface="Symbol" pitchFamily="18" charset="2"/>
              </a:rPr>
              <a:t></a:t>
            </a:r>
          </a:p>
        </p:txBody>
      </p:sp>
      <p:sp>
        <p:nvSpPr>
          <p:cNvPr id="314387" name="Text Box 19"/>
          <p:cNvSpPr txBox="1">
            <a:spLocks noChangeArrowheads="1"/>
          </p:cNvSpPr>
          <p:nvPr/>
        </p:nvSpPr>
        <p:spPr bwMode="auto">
          <a:xfrm>
            <a:off x="6443663" y="932260"/>
            <a:ext cx="86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2</a:t>
            </a:r>
            <a:r>
              <a:rPr lang="en-US" altLang="zh-CN" sz="2000" i="1">
                <a:ea typeface="楷体_GB2312" charset="-122"/>
                <a:sym typeface="Symbol" pitchFamily="18" charset="2"/>
              </a:rPr>
              <a:t></a:t>
            </a:r>
            <a:r>
              <a:rPr lang="en-US" altLang="zh-CN" sz="2400" i="1">
                <a:ea typeface="楷体_GB2312" charset="-122"/>
                <a:sym typeface="Symbol" pitchFamily="18" charset="2"/>
              </a:rPr>
              <a:t> </a:t>
            </a:r>
            <a:r>
              <a:rPr lang="en-US" altLang="zh-CN" sz="1600">
                <a:ea typeface="楷体_GB2312" charset="-122"/>
                <a:sym typeface="Symbol" pitchFamily="18" charset="2"/>
              </a:rPr>
              <a:t></a:t>
            </a:r>
          </a:p>
        </p:txBody>
      </p:sp>
      <p:sp>
        <p:nvSpPr>
          <p:cNvPr id="314388" name="Text Box 20"/>
          <p:cNvSpPr txBox="1">
            <a:spLocks noChangeArrowheads="1"/>
          </p:cNvSpPr>
          <p:nvPr/>
        </p:nvSpPr>
        <p:spPr bwMode="auto">
          <a:xfrm>
            <a:off x="6443664" y="3470672"/>
            <a:ext cx="935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</a:t>
            </a:r>
            <a:r>
              <a:rPr lang="en-US" altLang="zh-CN" sz="2000" i="1">
                <a:ea typeface="楷体_GB2312" charset="-122"/>
                <a:sym typeface="Symbol" pitchFamily="18" charset="2"/>
              </a:rPr>
              <a:t></a:t>
            </a:r>
            <a:r>
              <a:rPr lang="en-US" altLang="zh-CN" sz="2400" i="1">
                <a:ea typeface="楷体_GB2312" charset="-122"/>
                <a:sym typeface="Symbol" pitchFamily="18" charset="2"/>
              </a:rPr>
              <a:t> </a:t>
            </a:r>
            <a:r>
              <a:rPr lang="en-US" altLang="zh-CN" sz="1600">
                <a:ea typeface="楷体_GB2312" charset="-122"/>
                <a:sym typeface="Symbol" pitchFamily="18" charset="2"/>
              </a:rPr>
              <a:t></a:t>
            </a:r>
          </a:p>
        </p:txBody>
      </p:sp>
      <p:sp>
        <p:nvSpPr>
          <p:cNvPr id="314389" name="Text Box 21"/>
          <p:cNvSpPr txBox="1">
            <a:spLocks noChangeArrowheads="1"/>
          </p:cNvSpPr>
          <p:nvPr/>
        </p:nvSpPr>
        <p:spPr bwMode="auto">
          <a:xfrm>
            <a:off x="6299200" y="3873104"/>
            <a:ext cx="93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>
                <a:ea typeface="楷体_GB2312" charset="-122"/>
                <a:sym typeface="Symbol" pitchFamily="18" charset="2"/>
              </a:rPr>
              <a:t>2</a:t>
            </a:r>
            <a:r>
              <a:rPr lang="en-US" altLang="zh-CN" sz="2000" i="1">
                <a:ea typeface="楷体_GB2312" charset="-122"/>
                <a:sym typeface="Symbol" pitchFamily="18" charset="2"/>
              </a:rPr>
              <a:t></a:t>
            </a:r>
            <a:r>
              <a:rPr lang="en-US" altLang="zh-CN" sz="2400" i="1">
                <a:ea typeface="楷体_GB2312" charset="-122"/>
                <a:sym typeface="Symbol" pitchFamily="18" charset="2"/>
              </a:rPr>
              <a:t> </a:t>
            </a:r>
            <a:r>
              <a:rPr lang="en-US" altLang="zh-CN" sz="1600">
                <a:ea typeface="楷体_GB2312" charset="-122"/>
                <a:sym typeface="Symbol" pitchFamily="18" charset="2"/>
              </a:rPr>
              <a:t></a:t>
            </a:r>
          </a:p>
        </p:txBody>
      </p:sp>
      <p:sp>
        <p:nvSpPr>
          <p:cNvPr id="314390" name="Line 22"/>
          <p:cNvSpPr>
            <a:spLocks noChangeShapeType="1"/>
          </p:cNvSpPr>
          <p:nvPr/>
        </p:nvSpPr>
        <p:spPr bwMode="auto">
          <a:xfrm flipH="1">
            <a:off x="5867400" y="1977629"/>
            <a:ext cx="20955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4414" name="Text Box 46"/>
          <p:cNvSpPr txBox="1">
            <a:spLocks noChangeArrowheads="1"/>
          </p:cNvSpPr>
          <p:nvPr/>
        </p:nvSpPr>
        <p:spPr bwMode="auto">
          <a:xfrm>
            <a:off x="1404938" y="1426369"/>
            <a:ext cx="2735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ea typeface="楷体_GB2312" charset="-122"/>
              </a:rPr>
              <a:t>定义域 </a:t>
            </a:r>
            <a:r>
              <a:rPr lang="zh-CN" altLang="en-US" dirty="0"/>
              <a:t>  </a:t>
            </a:r>
            <a:r>
              <a:rPr lang="en-US" altLang="zh-CN" dirty="0"/>
              <a:t>[</a:t>
            </a:r>
            <a:r>
              <a:rPr lang="en-US" altLang="zh-CN" dirty="0">
                <a:sym typeface="Symbol" pitchFamily="18" charset="2"/>
              </a:rPr>
              <a:t></a:t>
            </a:r>
            <a:r>
              <a:rPr lang="en-US" altLang="zh-CN" dirty="0"/>
              <a:t>1, 1]</a:t>
            </a:r>
          </a:p>
        </p:txBody>
      </p:sp>
      <p:sp>
        <p:nvSpPr>
          <p:cNvPr id="314417" name="Text Box 49"/>
          <p:cNvSpPr txBox="1">
            <a:spLocks noChangeArrowheads="1"/>
          </p:cNvSpPr>
          <p:nvPr/>
        </p:nvSpPr>
        <p:spPr bwMode="auto">
          <a:xfrm>
            <a:off x="1187451" y="940594"/>
            <a:ext cx="3241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</a:rPr>
              <a:t> </a:t>
            </a:r>
            <a:r>
              <a:rPr lang="zh-CN" altLang="en-US">
                <a:ea typeface="楷体_GB2312" charset="-122"/>
              </a:rPr>
              <a:t>主值 </a:t>
            </a:r>
            <a:r>
              <a:rPr lang="zh-CN" altLang="en-US">
                <a:solidFill>
                  <a:srgbClr val="0000FF"/>
                </a:solidFill>
                <a:ea typeface="楷体_GB2312" charset="-122"/>
              </a:rPr>
              <a:t> 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 i="1">
                <a:solidFill>
                  <a:srgbClr val="0000FF"/>
                </a:solidFill>
              </a:rPr>
              <a:t>y </a:t>
            </a:r>
            <a:r>
              <a:rPr lang="en-US" altLang="zh-CN">
                <a:solidFill>
                  <a:srgbClr val="0000FF"/>
                </a:solidFill>
              </a:rPr>
              <a:t>= arccos </a:t>
            </a:r>
            <a:r>
              <a:rPr lang="en-US" altLang="zh-CN" i="1">
                <a:solidFill>
                  <a:srgbClr val="0000FF"/>
                </a:solidFill>
              </a:rPr>
              <a:t>x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314440" name="Text Box 72"/>
          <p:cNvSpPr txBox="1">
            <a:spLocks noChangeArrowheads="1"/>
          </p:cNvSpPr>
          <p:nvPr/>
        </p:nvSpPr>
        <p:spPr bwMode="auto">
          <a:xfrm>
            <a:off x="1404938" y="1965722"/>
            <a:ext cx="2519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ea typeface="楷体_GB2312" charset="-122"/>
              </a:rPr>
              <a:t>值域   </a:t>
            </a:r>
            <a:r>
              <a:rPr lang="zh-CN" altLang="en-US"/>
              <a:t>  </a:t>
            </a:r>
            <a:r>
              <a:rPr lang="en-US" altLang="zh-CN"/>
              <a:t>[0, </a:t>
            </a:r>
            <a:r>
              <a:rPr lang="en-US" altLang="zh-CN" i="1">
                <a:sym typeface="Symbol" pitchFamily="18" charset="2"/>
              </a:rPr>
              <a:t></a:t>
            </a:r>
            <a:r>
              <a:rPr lang="en-US" altLang="zh-CN"/>
              <a:t>]</a:t>
            </a:r>
          </a:p>
        </p:txBody>
      </p:sp>
      <p:sp>
        <p:nvSpPr>
          <p:cNvPr id="314441" name="Freeform 73"/>
          <p:cNvSpPr>
            <a:spLocks/>
          </p:cNvSpPr>
          <p:nvPr/>
        </p:nvSpPr>
        <p:spPr bwMode="auto">
          <a:xfrm rot="5400000">
            <a:off x="5210573" y="1698229"/>
            <a:ext cx="3402806" cy="1368425"/>
          </a:xfrm>
          <a:custGeom>
            <a:avLst/>
            <a:gdLst>
              <a:gd name="T0" fmla="*/ 0 w 3255"/>
              <a:gd name="T1" fmla="*/ 707806 h 986"/>
              <a:gd name="T2" fmla="*/ 203506 w 3255"/>
              <a:gd name="T3" fmla="*/ 313655 h 986"/>
              <a:gd name="T4" fmla="*/ 391680 w 3255"/>
              <a:gd name="T5" fmla="*/ 80496 h 986"/>
              <a:gd name="T6" fmla="*/ 592398 w 3255"/>
              <a:gd name="T7" fmla="*/ 13879 h 986"/>
              <a:gd name="T8" fmla="*/ 853054 w 3255"/>
              <a:gd name="T9" fmla="*/ 166543 h 986"/>
              <a:gd name="T10" fmla="*/ 1159707 w 3255"/>
              <a:gd name="T11" fmla="*/ 693927 h 986"/>
              <a:gd name="T12" fmla="*/ 1375758 w 3255"/>
              <a:gd name="T13" fmla="*/ 1088078 h 986"/>
              <a:gd name="T14" fmla="*/ 1477512 w 3255"/>
              <a:gd name="T15" fmla="*/ 1226864 h 986"/>
              <a:gd name="T16" fmla="*/ 1605748 w 3255"/>
              <a:gd name="T17" fmla="*/ 1342056 h 986"/>
              <a:gd name="T18" fmla="*/ 1732591 w 3255"/>
              <a:gd name="T19" fmla="*/ 1364261 h 986"/>
              <a:gd name="T20" fmla="*/ 1860828 w 3255"/>
              <a:gd name="T21" fmla="*/ 1312911 h 986"/>
              <a:gd name="T22" fmla="*/ 1962581 w 3255"/>
              <a:gd name="T23" fmla="*/ 1193555 h 986"/>
              <a:gd name="T24" fmla="*/ 2140998 w 3255"/>
              <a:gd name="T25" fmla="*/ 907657 h 986"/>
              <a:gd name="T26" fmla="*/ 2280385 w 3255"/>
              <a:gd name="T27" fmla="*/ 678661 h 986"/>
              <a:gd name="T28" fmla="*/ 2612128 w 3255"/>
              <a:gd name="T29" fmla="*/ 166543 h 986"/>
              <a:gd name="T30" fmla="*/ 2867209 w 3255"/>
              <a:gd name="T31" fmla="*/ 13879 h 986"/>
              <a:gd name="T32" fmla="*/ 3134834 w 3255"/>
              <a:gd name="T33" fmla="*/ 213730 h 986"/>
              <a:gd name="T34" fmla="*/ 3402458 w 3255"/>
              <a:gd name="T35" fmla="*/ 680049 h 986"/>
              <a:gd name="T36" fmla="*/ 3746746 w 3255"/>
              <a:gd name="T37" fmla="*/ 1219925 h 986"/>
              <a:gd name="T38" fmla="*/ 3989281 w 3255"/>
              <a:gd name="T39" fmla="*/ 1351771 h 986"/>
              <a:gd name="T40" fmla="*/ 4141214 w 3255"/>
              <a:gd name="T41" fmla="*/ 1292093 h 986"/>
              <a:gd name="T42" fmla="*/ 4358659 w 3255"/>
              <a:gd name="T43" fmla="*/ 1028401 h 986"/>
              <a:gd name="T44" fmla="*/ 4537075 w 3255"/>
              <a:gd name="T45" fmla="*/ 693927 h 9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55"/>
              <a:gd name="T70" fmla="*/ 0 h 986"/>
              <a:gd name="T71" fmla="*/ 3255 w 3255"/>
              <a:gd name="T72" fmla="*/ 986 h 9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55" h="986">
                <a:moveTo>
                  <a:pt x="0" y="510"/>
                </a:moveTo>
                <a:cubicBezTo>
                  <a:pt x="24" y="464"/>
                  <a:pt x="99" y="301"/>
                  <a:pt x="146" y="226"/>
                </a:cubicBezTo>
                <a:cubicBezTo>
                  <a:pt x="193" y="151"/>
                  <a:pt x="235" y="94"/>
                  <a:pt x="281" y="58"/>
                </a:cubicBezTo>
                <a:cubicBezTo>
                  <a:pt x="327" y="22"/>
                  <a:pt x="370" y="0"/>
                  <a:pt x="425" y="10"/>
                </a:cubicBezTo>
                <a:cubicBezTo>
                  <a:pt x="480" y="20"/>
                  <a:pt x="544" y="38"/>
                  <a:pt x="612" y="120"/>
                </a:cubicBezTo>
                <a:cubicBezTo>
                  <a:pt x="680" y="202"/>
                  <a:pt x="769" y="389"/>
                  <a:pt x="832" y="500"/>
                </a:cubicBezTo>
                <a:cubicBezTo>
                  <a:pt x="895" y="611"/>
                  <a:pt x="949" y="720"/>
                  <a:pt x="987" y="784"/>
                </a:cubicBezTo>
                <a:cubicBezTo>
                  <a:pt x="1025" y="848"/>
                  <a:pt x="1033" y="853"/>
                  <a:pt x="1060" y="884"/>
                </a:cubicBezTo>
                <a:cubicBezTo>
                  <a:pt x="1087" y="915"/>
                  <a:pt x="1122" y="951"/>
                  <a:pt x="1152" y="967"/>
                </a:cubicBezTo>
                <a:cubicBezTo>
                  <a:pt x="1182" y="983"/>
                  <a:pt x="1213" y="986"/>
                  <a:pt x="1243" y="983"/>
                </a:cubicBezTo>
                <a:cubicBezTo>
                  <a:pt x="1273" y="980"/>
                  <a:pt x="1307" y="967"/>
                  <a:pt x="1335" y="946"/>
                </a:cubicBezTo>
                <a:cubicBezTo>
                  <a:pt x="1363" y="925"/>
                  <a:pt x="1375" y="909"/>
                  <a:pt x="1408" y="860"/>
                </a:cubicBezTo>
                <a:cubicBezTo>
                  <a:pt x="1441" y="811"/>
                  <a:pt x="1498" y="716"/>
                  <a:pt x="1536" y="654"/>
                </a:cubicBezTo>
                <a:cubicBezTo>
                  <a:pt x="1574" y="592"/>
                  <a:pt x="1580" y="578"/>
                  <a:pt x="1636" y="489"/>
                </a:cubicBezTo>
                <a:cubicBezTo>
                  <a:pt x="1692" y="400"/>
                  <a:pt x="1804" y="200"/>
                  <a:pt x="1874" y="120"/>
                </a:cubicBezTo>
                <a:cubicBezTo>
                  <a:pt x="1944" y="40"/>
                  <a:pt x="1995" y="4"/>
                  <a:pt x="2057" y="10"/>
                </a:cubicBezTo>
                <a:cubicBezTo>
                  <a:pt x="2119" y="16"/>
                  <a:pt x="2185" y="74"/>
                  <a:pt x="2249" y="154"/>
                </a:cubicBezTo>
                <a:cubicBezTo>
                  <a:pt x="2313" y="234"/>
                  <a:pt x="2368" y="369"/>
                  <a:pt x="2441" y="490"/>
                </a:cubicBezTo>
                <a:cubicBezTo>
                  <a:pt x="2514" y="611"/>
                  <a:pt x="2618" y="798"/>
                  <a:pt x="2688" y="879"/>
                </a:cubicBezTo>
                <a:cubicBezTo>
                  <a:pt x="2758" y="960"/>
                  <a:pt x="2815" y="965"/>
                  <a:pt x="2862" y="974"/>
                </a:cubicBezTo>
                <a:cubicBezTo>
                  <a:pt x="2909" y="983"/>
                  <a:pt x="2927" y="970"/>
                  <a:pt x="2971" y="931"/>
                </a:cubicBezTo>
                <a:cubicBezTo>
                  <a:pt x="3015" y="892"/>
                  <a:pt x="3080" y="813"/>
                  <a:pt x="3127" y="741"/>
                </a:cubicBezTo>
                <a:cubicBezTo>
                  <a:pt x="3174" y="669"/>
                  <a:pt x="3228" y="550"/>
                  <a:pt x="3255" y="50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14442" name="Object 74"/>
          <p:cNvGraphicFramePr>
            <a:graphicFrameLocks noChangeAspect="1"/>
          </p:cNvGraphicFramePr>
          <p:nvPr/>
        </p:nvGraphicFramePr>
        <p:xfrm>
          <a:off x="6569075" y="1328738"/>
          <a:ext cx="450850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2" name="公式" r:id="rId7" imgW="355292" imgH="406048" progId="Equation.3">
                  <p:embed/>
                </p:oleObj>
              </mc:Choice>
              <mc:Fallback>
                <p:oleObj name="公式" r:id="rId7" imgW="355292" imgH="40604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328738"/>
                        <a:ext cx="450850" cy="432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443" name="Object 75"/>
          <p:cNvGraphicFramePr>
            <a:graphicFrameLocks noChangeAspect="1"/>
          </p:cNvGraphicFramePr>
          <p:nvPr/>
        </p:nvGraphicFramePr>
        <p:xfrm>
          <a:off x="6586539" y="465535"/>
          <a:ext cx="433387" cy="4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3" name="公式" r:id="rId9" imgW="342603" imgH="406048" progId="Equation.3">
                  <p:embed/>
                </p:oleObj>
              </mc:Choice>
              <mc:Fallback>
                <p:oleObj name="公式" r:id="rId9" imgW="342603" imgH="40604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9" y="465535"/>
                        <a:ext cx="433387" cy="432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444" name="Line 76"/>
          <p:cNvSpPr>
            <a:spLocks noChangeShapeType="1"/>
          </p:cNvSpPr>
          <p:nvPr/>
        </p:nvSpPr>
        <p:spPr bwMode="auto">
          <a:xfrm rot="5400000">
            <a:off x="5570935" y="2382441"/>
            <a:ext cx="4050506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4445" name="Freeform 77"/>
          <p:cNvSpPr>
            <a:spLocks/>
          </p:cNvSpPr>
          <p:nvPr/>
        </p:nvSpPr>
        <p:spPr bwMode="auto">
          <a:xfrm>
            <a:off x="6227764" y="1977629"/>
            <a:ext cx="1368425" cy="809625"/>
          </a:xfrm>
          <a:custGeom>
            <a:avLst/>
            <a:gdLst>
              <a:gd name="T0" fmla="*/ 0 w 862"/>
              <a:gd name="T1" fmla="*/ 0 h 680"/>
              <a:gd name="T2" fmla="*/ 71438 w 862"/>
              <a:gd name="T3" fmla="*/ 142875 h 680"/>
              <a:gd name="T4" fmla="*/ 360362 w 862"/>
              <a:gd name="T5" fmla="*/ 358775 h 680"/>
              <a:gd name="T6" fmla="*/ 576263 w 862"/>
              <a:gd name="T7" fmla="*/ 503238 h 680"/>
              <a:gd name="T8" fmla="*/ 936625 w 862"/>
              <a:gd name="T9" fmla="*/ 719137 h 680"/>
              <a:gd name="T10" fmla="*/ 1152525 w 862"/>
              <a:gd name="T11" fmla="*/ 863600 h 680"/>
              <a:gd name="T12" fmla="*/ 1296988 w 862"/>
              <a:gd name="T13" fmla="*/ 1008063 h 680"/>
              <a:gd name="T14" fmla="*/ 1368425 w 862"/>
              <a:gd name="T15" fmla="*/ 1079500 h 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2"/>
              <a:gd name="T25" fmla="*/ 0 h 680"/>
              <a:gd name="T26" fmla="*/ 862 w 862"/>
              <a:gd name="T27" fmla="*/ 680 h 6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2" h="680">
                <a:moveTo>
                  <a:pt x="0" y="0"/>
                </a:moveTo>
                <a:cubicBezTo>
                  <a:pt x="3" y="26"/>
                  <a:pt x="7" y="52"/>
                  <a:pt x="45" y="90"/>
                </a:cubicBezTo>
                <a:cubicBezTo>
                  <a:pt x="83" y="128"/>
                  <a:pt x="174" y="188"/>
                  <a:pt x="227" y="226"/>
                </a:cubicBezTo>
                <a:cubicBezTo>
                  <a:pt x="280" y="264"/>
                  <a:pt x="303" y="279"/>
                  <a:pt x="363" y="317"/>
                </a:cubicBezTo>
                <a:cubicBezTo>
                  <a:pt x="423" y="355"/>
                  <a:pt x="530" y="415"/>
                  <a:pt x="590" y="453"/>
                </a:cubicBezTo>
                <a:cubicBezTo>
                  <a:pt x="650" y="491"/>
                  <a:pt x="688" y="514"/>
                  <a:pt x="726" y="544"/>
                </a:cubicBezTo>
                <a:cubicBezTo>
                  <a:pt x="764" y="574"/>
                  <a:pt x="794" y="612"/>
                  <a:pt x="817" y="635"/>
                </a:cubicBezTo>
                <a:cubicBezTo>
                  <a:pt x="840" y="658"/>
                  <a:pt x="862" y="673"/>
                  <a:pt x="862" y="6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0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3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0"/>
                                        <p:tgtEl>
                                          <p:spTgt spid="3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1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4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utoUpdateAnimBg="0"/>
      <p:bldP spid="314371" grpId="0" animBg="1"/>
      <p:bldP spid="314371" grpId="1" animBg="1"/>
      <p:bldP spid="314373" grpId="0" animBg="1"/>
      <p:bldP spid="314374" grpId="0" animBg="1"/>
      <p:bldP spid="314376" grpId="0" autoUpdateAnimBg="0"/>
      <p:bldP spid="314377" grpId="0" autoUpdateAnimBg="0"/>
      <p:bldP spid="314378" grpId="0" autoUpdateAnimBg="0"/>
      <p:bldP spid="314379" grpId="0" autoUpdateAnimBg="0"/>
      <p:bldP spid="314384" grpId="0" autoUpdateAnimBg="0"/>
      <p:bldP spid="314386" grpId="0" autoUpdateAnimBg="0"/>
      <p:bldP spid="314387" grpId="0" autoUpdateAnimBg="0"/>
      <p:bldP spid="314388" grpId="0" autoUpdateAnimBg="0"/>
      <p:bldP spid="314389" grpId="0" autoUpdateAnimBg="0"/>
      <p:bldP spid="314390" grpId="0" animBg="1"/>
      <p:bldP spid="314414" grpId="0" autoUpdateAnimBg="0"/>
      <p:bldP spid="314417" grpId="0" autoUpdateAnimBg="0"/>
      <p:bldP spid="314440" grpId="0" autoUpdateAnimBg="0"/>
      <p:bldP spid="314441" grpId="0" animBg="1"/>
      <p:bldP spid="314444" grpId="0" animBg="1"/>
      <p:bldP spid="314444" grpId="1" animBg="1"/>
      <p:bldP spid="3144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827088" y="806054"/>
            <a:ext cx="3384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</a:rPr>
              <a:t> </a:t>
            </a:r>
            <a:r>
              <a:rPr lang="zh-CN" altLang="en-US">
                <a:solidFill>
                  <a:srgbClr val="0000FF"/>
                </a:solidFill>
                <a:ea typeface="楷体_GB2312" charset="-122"/>
              </a:rPr>
              <a:t>主值  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 i="1">
                <a:solidFill>
                  <a:srgbClr val="0000FF"/>
                </a:solidFill>
              </a:rPr>
              <a:t>y </a:t>
            </a:r>
            <a:r>
              <a:rPr lang="en-US" altLang="zh-CN">
                <a:solidFill>
                  <a:srgbClr val="0000FF"/>
                </a:solidFill>
              </a:rPr>
              <a:t>= arctan </a:t>
            </a:r>
            <a:r>
              <a:rPr lang="en-US" altLang="zh-CN" i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042988" y="183237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ea typeface="楷体_GB2312" charset="-122"/>
              </a:rPr>
              <a:t>值域</a:t>
            </a:r>
          </a:p>
        </p:txBody>
      </p:sp>
      <p:graphicFrame>
        <p:nvGraphicFramePr>
          <p:cNvPr id="236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94603"/>
              </p:ext>
            </p:extLst>
          </p:nvPr>
        </p:nvGraphicFramePr>
        <p:xfrm>
          <a:off x="2236788" y="1670050"/>
          <a:ext cx="16859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6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1670050"/>
                        <a:ext cx="16859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684213" y="373857"/>
            <a:ext cx="4189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反正切函数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Arctan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70451" y="333375"/>
            <a:ext cx="4238625" cy="2800350"/>
            <a:chOff x="144" y="816"/>
            <a:chExt cx="2670" cy="2352"/>
          </a:xfrm>
        </p:grpSpPr>
        <p:graphicFrame>
          <p:nvGraphicFramePr>
            <p:cNvPr id="35845" name="Object 16"/>
            <p:cNvGraphicFramePr>
              <a:graphicFrameLocks noChangeAspect="1"/>
            </p:cNvGraphicFramePr>
            <p:nvPr/>
          </p:nvGraphicFramePr>
          <p:xfrm>
            <a:off x="2640" y="2112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47" name="Equation" r:id="rId5" imgW="139700" imgH="139700" progId="Equation.3">
                    <p:embed/>
                  </p:oleObj>
                </mc:Choice>
                <mc:Fallback>
                  <p:oleObj name="Equation" r:id="rId5" imgW="139700" imgH="1397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112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6" name="Object 17"/>
            <p:cNvGraphicFramePr>
              <a:graphicFrameLocks noChangeAspect="1"/>
            </p:cNvGraphicFramePr>
            <p:nvPr/>
          </p:nvGraphicFramePr>
          <p:xfrm>
            <a:off x="1237" y="816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48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" y="816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1" name="Line 18"/>
            <p:cNvSpPr>
              <a:spLocks noChangeShapeType="1"/>
            </p:cNvSpPr>
            <p:nvPr/>
          </p:nvSpPr>
          <p:spPr bwMode="auto">
            <a:xfrm>
              <a:off x="144" y="2064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2" name="Line 19"/>
            <p:cNvSpPr>
              <a:spLocks noChangeShapeType="1"/>
            </p:cNvSpPr>
            <p:nvPr/>
          </p:nvSpPr>
          <p:spPr bwMode="auto">
            <a:xfrm flipV="1">
              <a:off x="1458" y="816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5847" name="Object 20"/>
            <p:cNvGraphicFramePr>
              <a:graphicFrameLocks noChangeAspect="1"/>
            </p:cNvGraphicFramePr>
            <p:nvPr/>
          </p:nvGraphicFramePr>
          <p:xfrm>
            <a:off x="1466" y="2064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49" name="Equation" r:id="rId9" imgW="164814" imgH="177492" progId="Equation.3">
                    <p:embed/>
                  </p:oleObj>
                </mc:Choice>
                <mc:Fallback>
                  <p:oleObj name="Equation" r:id="rId9" imgW="164814" imgH="177492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" y="2064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6565" name="Object 21"/>
          <p:cNvGraphicFramePr>
            <a:graphicFrameLocks noChangeAspect="1"/>
          </p:cNvGraphicFramePr>
          <p:nvPr/>
        </p:nvGraphicFramePr>
        <p:xfrm>
          <a:off x="6618288" y="2219325"/>
          <a:ext cx="3095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0" name="Equation" r:id="rId11" imgW="558800" imgH="825500" progId="Equation.3">
                  <p:embed/>
                </p:oleObj>
              </mc:Choice>
              <mc:Fallback>
                <p:oleObj name="Equation" r:id="rId11" imgW="558800" imgH="825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288" y="2219325"/>
                        <a:ext cx="30956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6" name="Object 22"/>
          <p:cNvGraphicFramePr>
            <a:graphicFrameLocks noChangeAspect="1"/>
          </p:cNvGraphicFramePr>
          <p:nvPr/>
        </p:nvGraphicFramePr>
        <p:xfrm>
          <a:off x="7004051" y="1076325"/>
          <a:ext cx="161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1" name="Equation" r:id="rId13" imgW="292100" imgH="825500" progId="Equation.3">
                  <p:embed/>
                </p:oleObj>
              </mc:Choice>
              <mc:Fallback>
                <p:oleObj name="Equation" r:id="rId13" imgW="292100" imgH="8255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1" y="1076325"/>
                        <a:ext cx="1619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68" name="Freeform 24"/>
          <p:cNvSpPr>
            <a:spLocks/>
          </p:cNvSpPr>
          <p:nvPr/>
        </p:nvSpPr>
        <p:spPr bwMode="auto">
          <a:xfrm>
            <a:off x="5164138" y="1476375"/>
            <a:ext cx="3516312" cy="694135"/>
          </a:xfrm>
          <a:custGeom>
            <a:avLst/>
            <a:gdLst>
              <a:gd name="T0" fmla="*/ 0 w 2215"/>
              <a:gd name="T1" fmla="*/ 925513 h 583"/>
              <a:gd name="T2" fmla="*/ 468312 w 2215"/>
              <a:gd name="T3" fmla="*/ 914400 h 583"/>
              <a:gd name="T4" fmla="*/ 769937 w 2215"/>
              <a:gd name="T5" fmla="*/ 881063 h 583"/>
              <a:gd name="T6" fmla="*/ 1077912 w 2215"/>
              <a:gd name="T7" fmla="*/ 838200 h 583"/>
              <a:gd name="T8" fmla="*/ 1450975 w 2215"/>
              <a:gd name="T9" fmla="*/ 693738 h 583"/>
              <a:gd name="T10" fmla="*/ 1763712 w 2215"/>
              <a:gd name="T11" fmla="*/ 457200 h 583"/>
              <a:gd name="T12" fmla="*/ 2003425 w 2215"/>
              <a:gd name="T13" fmla="*/ 301625 h 583"/>
              <a:gd name="T14" fmla="*/ 2322512 w 2215"/>
              <a:gd name="T15" fmla="*/ 169863 h 583"/>
              <a:gd name="T16" fmla="*/ 2670174 w 2215"/>
              <a:gd name="T17" fmla="*/ 84138 h 583"/>
              <a:gd name="T18" fmla="*/ 3516312 w 2215"/>
              <a:gd name="T19" fmla="*/ 0 h 5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15"/>
              <a:gd name="T31" fmla="*/ 0 h 583"/>
              <a:gd name="T32" fmla="*/ 2215 w 2215"/>
              <a:gd name="T33" fmla="*/ 583 h 5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15" h="583">
                <a:moveTo>
                  <a:pt x="0" y="583"/>
                </a:moveTo>
                <a:cubicBezTo>
                  <a:pt x="51" y="582"/>
                  <a:pt x="214" y="581"/>
                  <a:pt x="295" y="576"/>
                </a:cubicBezTo>
                <a:cubicBezTo>
                  <a:pt x="376" y="571"/>
                  <a:pt x="421" y="563"/>
                  <a:pt x="485" y="555"/>
                </a:cubicBezTo>
                <a:cubicBezTo>
                  <a:pt x="549" y="547"/>
                  <a:pt x="608" y="548"/>
                  <a:pt x="679" y="528"/>
                </a:cubicBezTo>
                <a:cubicBezTo>
                  <a:pt x="750" y="508"/>
                  <a:pt x="842" y="477"/>
                  <a:pt x="914" y="437"/>
                </a:cubicBezTo>
                <a:cubicBezTo>
                  <a:pt x="986" y="397"/>
                  <a:pt x="1053" y="329"/>
                  <a:pt x="1111" y="288"/>
                </a:cubicBezTo>
                <a:cubicBezTo>
                  <a:pt x="1169" y="247"/>
                  <a:pt x="1203" y="220"/>
                  <a:pt x="1262" y="190"/>
                </a:cubicBezTo>
                <a:cubicBezTo>
                  <a:pt x="1321" y="160"/>
                  <a:pt x="1393" y="130"/>
                  <a:pt x="1463" y="107"/>
                </a:cubicBezTo>
                <a:cubicBezTo>
                  <a:pt x="1533" y="84"/>
                  <a:pt x="1557" y="71"/>
                  <a:pt x="1682" y="53"/>
                </a:cubicBezTo>
                <a:cubicBezTo>
                  <a:pt x="1807" y="35"/>
                  <a:pt x="2104" y="11"/>
                  <a:pt x="2215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569" name="Line 25"/>
          <p:cNvSpPr>
            <a:spLocks noChangeShapeType="1"/>
          </p:cNvSpPr>
          <p:nvPr/>
        </p:nvSpPr>
        <p:spPr bwMode="auto">
          <a:xfrm>
            <a:off x="5022850" y="1419225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570" name="Line 26"/>
          <p:cNvSpPr>
            <a:spLocks noChangeShapeType="1"/>
          </p:cNvSpPr>
          <p:nvPr/>
        </p:nvSpPr>
        <p:spPr bwMode="auto">
          <a:xfrm>
            <a:off x="5022850" y="2219325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571" name="Freeform 27"/>
          <p:cNvSpPr>
            <a:spLocks/>
          </p:cNvSpPr>
          <p:nvPr/>
        </p:nvSpPr>
        <p:spPr bwMode="auto">
          <a:xfrm>
            <a:off x="5164138" y="676275"/>
            <a:ext cx="3516312" cy="694135"/>
          </a:xfrm>
          <a:custGeom>
            <a:avLst/>
            <a:gdLst>
              <a:gd name="T0" fmla="*/ 0 w 2215"/>
              <a:gd name="T1" fmla="*/ 925513 h 583"/>
              <a:gd name="T2" fmla="*/ 468312 w 2215"/>
              <a:gd name="T3" fmla="*/ 914400 h 583"/>
              <a:gd name="T4" fmla="*/ 769937 w 2215"/>
              <a:gd name="T5" fmla="*/ 881063 h 583"/>
              <a:gd name="T6" fmla="*/ 1077912 w 2215"/>
              <a:gd name="T7" fmla="*/ 838200 h 583"/>
              <a:gd name="T8" fmla="*/ 1450975 w 2215"/>
              <a:gd name="T9" fmla="*/ 693738 h 583"/>
              <a:gd name="T10" fmla="*/ 1763712 w 2215"/>
              <a:gd name="T11" fmla="*/ 457200 h 583"/>
              <a:gd name="T12" fmla="*/ 2003425 w 2215"/>
              <a:gd name="T13" fmla="*/ 301625 h 583"/>
              <a:gd name="T14" fmla="*/ 2322512 w 2215"/>
              <a:gd name="T15" fmla="*/ 169863 h 583"/>
              <a:gd name="T16" fmla="*/ 2670174 w 2215"/>
              <a:gd name="T17" fmla="*/ 84138 h 583"/>
              <a:gd name="T18" fmla="*/ 3516312 w 2215"/>
              <a:gd name="T19" fmla="*/ 0 h 5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15"/>
              <a:gd name="T31" fmla="*/ 0 h 583"/>
              <a:gd name="T32" fmla="*/ 2215 w 2215"/>
              <a:gd name="T33" fmla="*/ 583 h 5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15" h="583">
                <a:moveTo>
                  <a:pt x="0" y="583"/>
                </a:moveTo>
                <a:cubicBezTo>
                  <a:pt x="51" y="582"/>
                  <a:pt x="214" y="581"/>
                  <a:pt x="295" y="576"/>
                </a:cubicBezTo>
                <a:cubicBezTo>
                  <a:pt x="376" y="571"/>
                  <a:pt x="421" y="563"/>
                  <a:pt x="485" y="555"/>
                </a:cubicBezTo>
                <a:cubicBezTo>
                  <a:pt x="549" y="547"/>
                  <a:pt x="608" y="548"/>
                  <a:pt x="679" y="528"/>
                </a:cubicBezTo>
                <a:cubicBezTo>
                  <a:pt x="750" y="508"/>
                  <a:pt x="842" y="477"/>
                  <a:pt x="914" y="437"/>
                </a:cubicBezTo>
                <a:cubicBezTo>
                  <a:pt x="986" y="397"/>
                  <a:pt x="1053" y="329"/>
                  <a:pt x="1111" y="288"/>
                </a:cubicBezTo>
                <a:cubicBezTo>
                  <a:pt x="1169" y="247"/>
                  <a:pt x="1203" y="220"/>
                  <a:pt x="1262" y="190"/>
                </a:cubicBezTo>
                <a:cubicBezTo>
                  <a:pt x="1321" y="160"/>
                  <a:pt x="1393" y="130"/>
                  <a:pt x="1463" y="107"/>
                </a:cubicBezTo>
                <a:cubicBezTo>
                  <a:pt x="1533" y="84"/>
                  <a:pt x="1557" y="71"/>
                  <a:pt x="1682" y="53"/>
                </a:cubicBezTo>
                <a:cubicBezTo>
                  <a:pt x="1807" y="35"/>
                  <a:pt x="2104" y="11"/>
                  <a:pt x="2215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572" name="Line 28"/>
          <p:cNvSpPr>
            <a:spLocks noChangeShapeType="1"/>
          </p:cNvSpPr>
          <p:nvPr/>
        </p:nvSpPr>
        <p:spPr bwMode="auto">
          <a:xfrm>
            <a:off x="5022850" y="619125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573" name="Line 29"/>
          <p:cNvSpPr>
            <a:spLocks noChangeShapeType="1"/>
          </p:cNvSpPr>
          <p:nvPr/>
        </p:nvSpPr>
        <p:spPr bwMode="auto">
          <a:xfrm>
            <a:off x="5022850" y="3019425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574" name="Freeform 30"/>
          <p:cNvSpPr>
            <a:spLocks/>
          </p:cNvSpPr>
          <p:nvPr/>
        </p:nvSpPr>
        <p:spPr bwMode="auto">
          <a:xfrm>
            <a:off x="5175251" y="2268141"/>
            <a:ext cx="3516313" cy="694134"/>
          </a:xfrm>
          <a:custGeom>
            <a:avLst/>
            <a:gdLst>
              <a:gd name="T0" fmla="*/ 0 w 2215"/>
              <a:gd name="T1" fmla="*/ 925512 h 583"/>
              <a:gd name="T2" fmla="*/ 468313 w 2215"/>
              <a:gd name="T3" fmla="*/ 914400 h 583"/>
              <a:gd name="T4" fmla="*/ 769937 w 2215"/>
              <a:gd name="T5" fmla="*/ 881062 h 583"/>
              <a:gd name="T6" fmla="*/ 1077913 w 2215"/>
              <a:gd name="T7" fmla="*/ 838200 h 583"/>
              <a:gd name="T8" fmla="*/ 1450975 w 2215"/>
              <a:gd name="T9" fmla="*/ 693737 h 583"/>
              <a:gd name="T10" fmla="*/ 1763713 w 2215"/>
              <a:gd name="T11" fmla="*/ 457200 h 583"/>
              <a:gd name="T12" fmla="*/ 2003425 w 2215"/>
              <a:gd name="T13" fmla="*/ 301625 h 583"/>
              <a:gd name="T14" fmla="*/ 2322513 w 2215"/>
              <a:gd name="T15" fmla="*/ 169862 h 583"/>
              <a:gd name="T16" fmla="*/ 2670175 w 2215"/>
              <a:gd name="T17" fmla="*/ 84137 h 583"/>
              <a:gd name="T18" fmla="*/ 3516313 w 2215"/>
              <a:gd name="T19" fmla="*/ 0 h 5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15"/>
              <a:gd name="T31" fmla="*/ 0 h 583"/>
              <a:gd name="T32" fmla="*/ 2215 w 2215"/>
              <a:gd name="T33" fmla="*/ 583 h 5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15" h="583">
                <a:moveTo>
                  <a:pt x="0" y="583"/>
                </a:moveTo>
                <a:cubicBezTo>
                  <a:pt x="51" y="582"/>
                  <a:pt x="214" y="581"/>
                  <a:pt x="295" y="576"/>
                </a:cubicBezTo>
                <a:cubicBezTo>
                  <a:pt x="376" y="571"/>
                  <a:pt x="421" y="563"/>
                  <a:pt x="485" y="555"/>
                </a:cubicBezTo>
                <a:cubicBezTo>
                  <a:pt x="549" y="547"/>
                  <a:pt x="608" y="548"/>
                  <a:pt x="679" y="528"/>
                </a:cubicBezTo>
                <a:cubicBezTo>
                  <a:pt x="750" y="508"/>
                  <a:pt x="842" y="477"/>
                  <a:pt x="914" y="437"/>
                </a:cubicBezTo>
                <a:cubicBezTo>
                  <a:pt x="986" y="397"/>
                  <a:pt x="1053" y="329"/>
                  <a:pt x="1111" y="288"/>
                </a:cubicBezTo>
                <a:cubicBezTo>
                  <a:pt x="1169" y="247"/>
                  <a:pt x="1203" y="220"/>
                  <a:pt x="1262" y="190"/>
                </a:cubicBezTo>
                <a:cubicBezTo>
                  <a:pt x="1321" y="160"/>
                  <a:pt x="1393" y="130"/>
                  <a:pt x="1463" y="107"/>
                </a:cubicBezTo>
                <a:cubicBezTo>
                  <a:pt x="1533" y="84"/>
                  <a:pt x="1557" y="71"/>
                  <a:pt x="1682" y="53"/>
                </a:cubicBezTo>
                <a:cubicBezTo>
                  <a:pt x="1807" y="35"/>
                  <a:pt x="2104" y="11"/>
                  <a:pt x="2215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575" name="Freeform 31"/>
          <p:cNvSpPr>
            <a:spLocks/>
          </p:cNvSpPr>
          <p:nvPr/>
        </p:nvSpPr>
        <p:spPr bwMode="auto">
          <a:xfrm>
            <a:off x="5175251" y="1476375"/>
            <a:ext cx="3516313" cy="694135"/>
          </a:xfrm>
          <a:custGeom>
            <a:avLst/>
            <a:gdLst>
              <a:gd name="T0" fmla="*/ 0 w 2215"/>
              <a:gd name="T1" fmla="*/ 925513 h 583"/>
              <a:gd name="T2" fmla="*/ 468313 w 2215"/>
              <a:gd name="T3" fmla="*/ 914400 h 583"/>
              <a:gd name="T4" fmla="*/ 769937 w 2215"/>
              <a:gd name="T5" fmla="*/ 881063 h 583"/>
              <a:gd name="T6" fmla="*/ 1077913 w 2215"/>
              <a:gd name="T7" fmla="*/ 838200 h 583"/>
              <a:gd name="T8" fmla="*/ 1450975 w 2215"/>
              <a:gd name="T9" fmla="*/ 693738 h 583"/>
              <a:gd name="T10" fmla="*/ 1763713 w 2215"/>
              <a:gd name="T11" fmla="*/ 457200 h 583"/>
              <a:gd name="T12" fmla="*/ 2003425 w 2215"/>
              <a:gd name="T13" fmla="*/ 301625 h 583"/>
              <a:gd name="T14" fmla="*/ 2322513 w 2215"/>
              <a:gd name="T15" fmla="*/ 169863 h 583"/>
              <a:gd name="T16" fmla="*/ 2670175 w 2215"/>
              <a:gd name="T17" fmla="*/ 84138 h 583"/>
              <a:gd name="T18" fmla="*/ 3516313 w 2215"/>
              <a:gd name="T19" fmla="*/ 0 h 5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15"/>
              <a:gd name="T31" fmla="*/ 0 h 583"/>
              <a:gd name="T32" fmla="*/ 2215 w 2215"/>
              <a:gd name="T33" fmla="*/ 583 h 5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15" h="583">
                <a:moveTo>
                  <a:pt x="0" y="583"/>
                </a:moveTo>
                <a:cubicBezTo>
                  <a:pt x="51" y="582"/>
                  <a:pt x="214" y="581"/>
                  <a:pt x="295" y="576"/>
                </a:cubicBezTo>
                <a:cubicBezTo>
                  <a:pt x="376" y="571"/>
                  <a:pt x="421" y="563"/>
                  <a:pt x="485" y="555"/>
                </a:cubicBezTo>
                <a:cubicBezTo>
                  <a:pt x="549" y="547"/>
                  <a:pt x="608" y="548"/>
                  <a:pt x="679" y="528"/>
                </a:cubicBezTo>
                <a:cubicBezTo>
                  <a:pt x="750" y="508"/>
                  <a:pt x="842" y="477"/>
                  <a:pt x="914" y="437"/>
                </a:cubicBezTo>
                <a:cubicBezTo>
                  <a:pt x="986" y="397"/>
                  <a:pt x="1053" y="329"/>
                  <a:pt x="1111" y="288"/>
                </a:cubicBezTo>
                <a:cubicBezTo>
                  <a:pt x="1169" y="247"/>
                  <a:pt x="1203" y="220"/>
                  <a:pt x="1262" y="190"/>
                </a:cubicBezTo>
                <a:cubicBezTo>
                  <a:pt x="1321" y="160"/>
                  <a:pt x="1393" y="130"/>
                  <a:pt x="1463" y="107"/>
                </a:cubicBezTo>
                <a:cubicBezTo>
                  <a:pt x="1533" y="84"/>
                  <a:pt x="1557" y="71"/>
                  <a:pt x="1682" y="53"/>
                </a:cubicBezTo>
                <a:cubicBezTo>
                  <a:pt x="1807" y="35"/>
                  <a:pt x="2104" y="11"/>
                  <a:pt x="2215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601" name="Text Box 57"/>
          <p:cNvSpPr txBox="1">
            <a:spLocks noChangeArrowheads="1"/>
          </p:cNvSpPr>
          <p:nvPr/>
        </p:nvSpPr>
        <p:spPr bwMode="auto">
          <a:xfrm>
            <a:off x="900113" y="1238250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ea typeface="楷体_GB2312" charset="-122"/>
              </a:rPr>
              <a:t>定义域</a:t>
            </a:r>
            <a:r>
              <a:rPr lang="en-US" altLang="zh-CN">
                <a:ea typeface="楷体_GB2312" charset="-122"/>
              </a:rPr>
              <a:t>: </a:t>
            </a:r>
            <a:r>
              <a:rPr lang="en-US" altLang="zh-CN"/>
              <a:t> (</a:t>
            </a:r>
            <a:r>
              <a:rPr lang="en-US" altLang="zh-CN">
                <a:sym typeface="Symbol" pitchFamily="18" charset="2"/>
              </a:rPr>
              <a:t>−, +</a:t>
            </a:r>
            <a:r>
              <a:rPr lang="en-US" altLang="zh-CN"/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4934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utoUpdateAnimBg="0"/>
      <p:bldP spid="236549" grpId="0" autoUpdateAnimBg="0"/>
      <p:bldP spid="236568" grpId="0" animBg="1"/>
      <p:bldP spid="236569" grpId="0" animBg="1"/>
      <p:bldP spid="236570" grpId="0" animBg="1"/>
      <p:bldP spid="236571" grpId="0" animBg="1"/>
      <p:bldP spid="236572" grpId="0" animBg="1"/>
      <p:bldP spid="236573" grpId="0" animBg="1"/>
      <p:bldP spid="236574" grpId="0" animBg="1"/>
      <p:bldP spid="236575" grpId="0" animBg="1"/>
      <p:bldP spid="23660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8" name="Object 14"/>
          <p:cNvGraphicFramePr>
            <a:graphicFrameLocks noChangeAspect="1"/>
          </p:cNvGraphicFramePr>
          <p:nvPr/>
        </p:nvGraphicFramePr>
        <p:xfrm>
          <a:off x="6672264" y="1119188"/>
          <a:ext cx="1936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46" name="Equation" r:id="rId3" imgW="266584" imgH="228501" progId="Equation.3">
                  <p:embed/>
                </p:oleObj>
              </mc:Choice>
              <mc:Fallback>
                <p:oleObj name="Equation" r:id="rId3" imgW="266584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1119188"/>
                        <a:ext cx="1936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87" name="Rectangle 23"/>
          <p:cNvSpPr>
            <a:spLocks noChangeArrowheads="1"/>
          </p:cNvSpPr>
          <p:nvPr/>
        </p:nvSpPr>
        <p:spPr bwMode="auto">
          <a:xfrm>
            <a:off x="755650" y="141685"/>
            <a:ext cx="3968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反余切函数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Arccot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799014" y="204788"/>
            <a:ext cx="4238625" cy="2800350"/>
            <a:chOff x="2946" y="816"/>
            <a:chExt cx="2670" cy="2352"/>
          </a:xfrm>
        </p:grpSpPr>
        <p:graphicFrame>
          <p:nvGraphicFramePr>
            <p:cNvPr id="36868" name="Object 26"/>
            <p:cNvGraphicFramePr>
              <a:graphicFrameLocks noChangeAspect="1"/>
            </p:cNvGraphicFramePr>
            <p:nvPr/>
          </p:nvGraphicFramePr>
          <p:xfrm>
            <a:off x="5442" y="2448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947" name="Equation" r:id="rId5" imgW="139700" imgH="139700" progId="Equation.3">
                    <p:embed/>
                  </p:oleObj>
                </mc:Choice>
                <mc:Fallback>
                  <p:oleObj name="Equation" r:id="rId5" imgW="139700" imgH="1397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2" y="2448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9" name="Object 27"/>
            <p:cNvGraphicFramePr>
              <a:graphicFrameLocks noChangeAspect="1"/>
            </p:cNvGraphicFramePr>
            <p:nvPr/>
          </p:nvGraphicFramePr>
          <p:xfrm>
            <a:off x="4039" y="816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948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" y="816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83" name="Line 28"/>
            <p:cNvSpPr>
              <a:spLocks noChangeShapeType="1"/>
            </p:cNvSpPr>
            <p:nvPr/>
          </p:nvSpPr>
          <p:spPr bwMode="auto">
            <a:xfrm>
              <a:off x="2946" y="240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4" name="Line 29"/>
            <p:cNvSpPr>
              <a:spLocks noChangeShapeType="1"/>
            </p:cNvSpPr>
            <p:nvPr/>
          </p:nvSpPr>
          <p:spPr bwMode="auto">
            <a:xfrm flipV="1">
              <a:off x="4260" y="816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6870" name="Object 30"/>
            <p:cNvGraphicFramePr>
              <a:graphicFrameLocks noChangeAspect="1"/>
            </p:cNvGraphicFramePr>
            <p:nvPr/>
          </p:nvGraphicFramePr>
          <p:xfrm>
            <a:off x="4268" y="2390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949" name="Equation" r:id="rId9" imgW="164814" imgH="177492" progId="Equation.3">
                    <p:embed/>
                  </p:oleObj>
                </mc:Choice>
                <mc:Fallback>
                  <p:oleObj name="Equation" r:id="rId9" imgW="164814" imgH="177492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8" y="2390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8495" name="Object 31"/>
          <p:cNvGraphicFramePr>
            <a:graphicFrameLocks noChangeAspect="1"/>
          </p:cNvGraphicFramePr>
          <p:nvPr/>
        </p:nvGraphicFramePr>
        <p:xfrm>
          <a:off x="6704014" y="1633538"/>
          <a:ext cx="161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0" name="Equation" r:id="rId11" imgW="292100" imgH="825500" progId="Equation.3">
                  <p:embed/>
                </p:oleObj>
              </mc:Choice>
              <mc:Fallback>
                <p:oleObj name="Equation" r:id="rId11" imgW="292100" imgH="825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4" y="1633538"/>
                        <a:ext cx="1619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96" name="Line 32"/>
          <p:cNvSpPr>
            <a:spLocks noChangeShapeType="1"/>
          </p:cNvSpPr>
          <p:nvPr/>
        </p:nvSpPr>
        <p:spPr bwMode="auto">
          <a:xfrm>
            <a:off x="4979988" y="1290638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497" name="Line 33"/>
          <p:cNvSpPr>
            <a:spLocks noChangeShapeType="1"/>
          </p:cNvSpPr>
          <p:nvPr/>
        </p:nvSpPr>
        <p:spPr bwMode="auto">
          <a:xfrm>
            <a:off x="4979988" y="490538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498" name="Line 34"/>
          <p:cNvSpPr>
            <a:spLocks noChangeShapeType="1"/>
          </p:cNvSpPr>
          <p:nvPr/>
        </p:nvSpPr>
        <p:spPr bwMode="auto">
          <a:xfrm>
            <a:off x="4979988" y="2890838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499" name="Freeform 35"/>
          <p:cNvSpPr>
            <a:spLocks/>
          </p:cNvSpPr>
          <p:nvPr/>
        </p:nvSpPr>
        <p:spPr bwMode="auto">
          <a:xfrm>
            <a:off x="5180013" y="1347788"/>
            <a:ext cx="3352800" cy="685800"/>
          </a:xfrm>
          <a:custGeom>
            <a:avLst/>
            <a:gdLst>
              <a:gd name="T0" fmla="*/ 0 w 2112"/>
              <a:gd name="T1" fmla="*/ 0 h 576"/>
              <a:gd name="T2" fmla="*/ 398462 w 2112"/>
              <a:gd name="T3" fmla="*/ 39687 h 576"/>
              <a:gd name="T4" fmla="*/ 762000 w 2112"/>
              <a:gd name="T5" fmla="*/ 76200 h 576"/>
              <a:gd name="T6" fmla="*/ 1143000 w 2112"/>
              <a:gd name="T7" fmla="*/ 152400 h 576"/>
              <a:gd name="T8" fmla="*/ 1473200 w 2112"/>
              <a:gd name="T9" fmla="*/ 315912 h 576"/>
              <a:gd name="T10" fmla="*/ 1752600 w 2112"/>
              <a:gd name="T11" fmla="*/ 533400 h 576"/>
              <a:gd name="T12" fmla="*/ 2209800 w 2112"/>
              <a:gd name="T13" fmla="*/ 762000 h 576"/>
              <a:gd name="T14" fmla="*/ 2881312 w 2112"/>
              <a:gd name="T15" fmla="*/ 881063 h 576"/>
              <a:gd name="T16" fmla="*/ 3352800 w 2112"/>
              <a:gd name="T17" fmla="*/ 914400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576"/>
              <a:gd name="T29" fmla="*/ 2112 w 2112"/>
              <a:gd name="T30" fmla="*/ 576 h 5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576">
                <a:moveTo>
                  <a:pt x="0" y="0"/>
                </a:moveTo>
                <a:cubicBezTo>
                  <a:pt x="42" y="4"/>
                  <a:pt x="171" y="17"/>
                  <a:pt x="251" y="25"/>
                </a:cubicBezTo>
                <a:cubicBezTo>
                  <a:pt x="331" y="33"/>
                  <a:pt x="402" y="36"/>
                  <a:pt x="480" y="48"/>
                </a:cubicBezTo>
                <a:cubicBezTo>
                  <a:pt x="558" y="60"/>
                  <a:pt x="645" y="71"/>
                  <a:pt x="720" y="96"/>
                </a:cubicBezTo>
                <a:cubicBezTo>
                  <a:pt x="795" y="121"/>
                  <a:pt x="864" y="159"/>
                  <a:pt x="928" y="199"/>
                </a:cubicBezTo>
                <a:cubicBezTo>
                  <a:pt x="992" y="239"/>
                  <a:pt x="1027" y="289"/>
                  <a:pt x="1104" y="336"/>
                </a:cubicBezTo>
                <a:cubicBezTo>
                  <a:pt x="1181" y="383"/>
                  <a:pt x="1274" y="444"/>
                  <a:pt x="1392" y="480"/>
                </a:cubicBezTo>
                <a:cubicBezTo>
                  <a:pt x="1510" y="516"/>
                  <a:pt x="1695" y="539"/>
                  <a:pt x="1815" y="555"/>
                </a:cubicBezTo>
                <a:cubicBezTo>
                  <a:pt x="1935" y="571"/>
                  <a:pt x="2050" y="572"/>
                  <a:pt x="2112" y="57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00" name="Freeform 36"/>
          <p:cNvSpPr>
            <a:spLocks/>
          </p:cNvSpPr>
          <p:nvPr/>
        </p:nvSpPr>
        <p:spPr bwMode="auto">
          <a:xfrm>
            <a:off x="5180013" y="547687"/>
            <a:ext cx="3352800" cy="685800"/>
          </a:xfrm>
          <a:custGeom>
            <a:avLst/>
            <a:gdLst>
              <a:gd name="T0" fmla="*/ 0 w 2112"/>
              <a:gd name="T1" fmla="*/ 0 h 576"/>
              <a:gd name="T2" fmla="*/ 398462 w 2112"/>
              <a:gd name="T3" fmla="*/ 39687 h 576"/>
              <a:gd name="T4" fmla="*/ 762000 w 2112"/>
              <a:gd name="T5" fmla="*/ 76200 h 576"/>
              <a:gd name="T6" fmla="*/ 1143000 w 2112"/>
              <a:gd name="T7" fmla="*/ 152400 h 576"/>
              <a:gd name="T8" fmla="*/ 1473200 w 2112"/>
              <a:gd name="T9" fmla="*/ 315912 h 576"/>
              <a:gd name="T10" fmla="*/ 1752600 w 2112"/>
              <a:gd name="T11" fmla="*/ 533400 h 576"/>
              <a:gd name="T12" fmla="*/ 2209800 w 2112"/>
              <a:gd name="T13" fmla="*/ 762000 h 576"/>
              <a:gd name="T14" fmla="*/ 2881312 w 2112"/>
              <a:gd name="T15" fmla="*/ 881063 h 576"/>
              <a:gd name="T16" fmla="*/ 3352800 w 2112"/>
              <a:gd name="T17" fmla="*/ 914400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576"/>
              <a:gd name="T29" fmla="*/ 2112 w 2112"/>
              <a:gd name="T30" fmla="*/ 576 h 5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576">
                <a:moveTo>
                  <a:pt x="0" y="0"/>
                </a:moveTo>
                <a:cubicBezTo>
                  <a:pt x="42" y="4"/>
                  <a:pt x="171" y="17"/>
                  <a:pt x="251" y="25"/>
                </a:cubicBezTo>
                <a:cubicBezTo>
                  <a:pt x="331" y="33"/>
                  <a:pt x="402" y="36"/>
                  <a:pt x="480" y="48"/>
                </a:cubicBezTo>
                <a:cubicBezTo>
                  <a:pt x="558" y="60"/>
                  <a:pt x="645" y="71"/>
                  <a:pt x="720" y="96"/>
                </a:cubicBezTo>
                <a:cubicBezTo>
                  <a:pt x="795" y="121"/>
                  <a:pt x="864" y="159"/>
                  <a:pt x="928" y="199"/>
                </a:cubicBezTo>
                <a:cubicBezTo>
                  <a:pt x="992" y="239"/>
                  <a:pt x="1027" y="289"/>
                  <a:pt x="1104" y="336"/>
                </a:cubicBezTo>
                <a:cubicBezTo>
                  <a:pt x="1181" y="383"/>
                  <a:pt x="1274" y="444"/>
                  <a:pt x="1392" y="480"/>
                </a:cubicBezTo>
                <a:cubicBezTo>
                  <a:pt x="1510" y="516"/>
                  <a:pt x="1695" y="539"/>
                  <a:pt x="1815" y="555"/>
                </a:cubicBezTo>
                <a:cubicBezTo>
                  <a:pt x="1935" y="571"/>
                  <a:pt x="2050" y="572"/>
                  <a:pt x="2112" y="57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01" name="Freeform 37"/>
          <p:cNvSpPr>
            <a:spLocks/>
          </p:cNvSpPr>
          <p:nvPr/>
        </p:nvSpPr>
        <p:spPr bwMode="auto">
          <a:xfrm>
            <a:off x="5180013" y="2147888"/>
            <a:ext cx="3352800" cy="685800"/>
          </a:xfrm>
          <a:custGeom>
            <a:avLst/>
            <a:gdLst>
              <a:gd name="T0" fmla="*/ 0 w 2112"/>
              <a:gd name="T1" fmla="*/ 0 h 576"/>
              <a:gd name="T2" fmla="*/ 398462 w 2112"/>
              <a:gd name="T3" fmla="*/ 39687 h 576"/>
              <a:gd name="T4" fmla="*/ 762000 w 2112"/>
              <a:gd name="T5" fmla="*/ 76200 h 576"/>
              <a:gd name="T6" fmla="*/ 1143000 w 2112"/>
              <a:gd name="T7" fmla="*/ 152400 h 576"/>
              <a:gd name="T8" fmla="*/ 1473200 w 2112"/>
              <a:gd name="T9" fmla="*/ 315912 h 576"/>
              <a:gd name="T10" fmla="*/ 1752600 w 2112"/>
              <a:gd name="T11" fmla="*/ 533400 h 576"/>
              <a:gd name="T12" fmla="*/ 2209800 w 2112"/>
              <a:gd name="T13" fmla="*/ 762000 h 576"/>
              <a:gd name="T14" fmla="*/ 2881312 w 2112"/>
              <a:gd name="T15" fmla="*/ 881063 h 576"/>
              <a:gd name="T16" fmla="*/ 3352800 w 2112"/>
              <a:gd name="T17" fmla="*/ 914400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576"/>
              <a:gd name="T29" fmla="*/ 2112 w 2112"/>
              <a:gd name="T30" fmla="*/ 576 h 5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576">
                <a:moveTo>
                  <a:pt x="0" y="0"/>
                </a:moveTo>
                <a:cubicBezTo>
                  <a:pt x="42" y="4"/>
                  <a:pt x="171" y="17"/>
                  <a:pt x="251" y="25"/>
                </a:cubicBezTo>
                <a:cubicBezTo>
                  <a:pt x="331" y="33"/>
                  <a:pt x="402" y="36"/>
                  <a:pt x="480" y="48"/>
                </a:cubicBezTo>
                <a:cubicBezTo>
                  <a:pt x="558" y="60"/>
                  <a:pt x="645" y="71"/>
                  <a:pt x="720" y="96"/>
                </a:cubicBezTo>
                <a:cubicBezTo>
                  <a:pt x="795" y="121"/>
                  <a:pt x="864" y="159"/>
                  <a:pt x="928" y="199"/>
                </a:cubicBezTo>
                <a:cubicBezTo>
                  <a:pt x="992" y="239"/>
                  <a:pt x="1027" y="289"/>
                  <a:pt x="1104" y="336"/>
                </a:cubicBezTo>
                <a:cubicBezTo>
                  <a:pt x="1181" y="383"/>
                  <a:pt x="1274" y="444"/>
                  <a:pt x="1392" y="480"/>
                </a:cubicBezTo>
                <a:cubicBezTo>
                  <a:pt x="1510" y="516"/>
                  <a:pt x="1695" y="539"/>
                  <a:pt x="1815" y="555"/>
                </a:cubicBezTo>
                <a:cubicBezTo>
                  <a:pt x="1935" y="571"/>
                  <a:pt x="2050" y="572"/>
                  <a:pt x="2112" y="57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02" name="Freeform 38"/>
          <p:cNvSpPr>
            <a:spLocks/>
          </p:cNvSpPr>
          <p:nvPr/>
        </p:nvSpPr>
        <p:spPr bwMode="auto">
          <a:xfrm>
            <a:off x="5180013" y="1347788"/>
            <a:ext cx="3352800" cy="685800"/>
          </a:xfrm>
          <a:custGeom>
            <a:avLst/>
            <a:gdLst>
              <a:gd name="T0" fmla="*/ 0 w 2112"/>
              <a:gd name="T1" fmla="*/ 0 h 576"/>
              <a:gd name="T2" fmla="*/ 398462 w 2112"/>
              <a:gd name="T3" fmla="*/ 39687 h 576"/>
              <a:gd name="T4" fmla="*/ 762000 w 2112"/>
              <a:gd name="T5" fmla="*/ 76200 h 576"/>
              <a:gd name="T6" fmla="*/ 1143000 w 2112"/>
              <a:gd name="T7" fmla="*/ 152400 h 576"/>
              <a:gd name="T8" fmla="*/ 1473200 w 2112"/>
              <a:gd name="T9" fmla="*/ 315912 h 576"/>
              <a:gd name="T10" fmla="*/ 1752600 w 2112"/>
              <a:gd name="T11" fmla="*/ 533400 h 576"/>
              <a:gd name="T12" fmla="*/ 2209800 w 2112"/>
              <a:gd name="T13" fmla="*/ 762000 h 576"/>
              <a:gd name="T14" fmla="*/ 2881312 w 2112"/>
              <a:gd name="T15" fmla="*/ 881063 h 576"/>
              <a:gd name="T16" fmla="*/ 3352800 w 2112"/>
              <a:gd name="T17" fmla="*/ 914400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576"/>
              <a:gd name="T29" fmla="*/ 2112 w 2112"/>
              <a:gd name="T30" fmla="*/ 576 h 5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576">
                <a:moveTo>
                  <a:pt x="0" y="0"/>
                </a:moveTo>
                <a:cubicBezTo>
                  <a:pt x="42" y="4"/>
                  <a:pt x="171" y="17"/>
                  <a:pt x="251" y="25"/>
                </a:cubicBezTo>
                <a:cubicBezTo>
                  <a:pt x="331" y="33"/>
                  <a:pt x="402" y="36"/>
                  <a:pt x="480" y="48"/>
                </a:cubicBezTo>
                <a:cubicBezTo>
                  <a:pt x="558" y="60"/>
                  <a:pt x="645" y="71"/>
                  <a:pt x="720" y="96"/>
                </a:cubicBezTo>
                <a:cubicBezTo>
                  <a:pt x="795" y="121"/>
                  <a:pt x="864" y="159"/>
                  <a:pt x="928" y="199"/>
                </a:cubicBezTo>
                <a:cubicBezTo>
                  <a:pt x="992" y="239"/>
                  <a:pt x="1027" y="289"/>
                  <a:pt x="1104" y="336"/>
                </a:cubicBezTo>
                <a:cubicBezTo>
                  <a:pt x="1181" y="383"/>
                  <a:pt x="1274" y="444"/>
                  <a:pt x="1392" y="480"/>
                </a:cubicBezTo>
                <a:cubicBezTo>
                  <a:pt x="1510" y="516"/>
                  <a:pt x="1695" y="539"/>
                  <a:pt x="1815" y="555"/>
                </a:cubicBezTo>
                <a:cubicBezTo>
                  <a:pt x="1935" y="571"/>
                  <a:pt x="2050" y="572"/>
                  <a:pt x="2112" y="5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03" name="Text Box 39"/>
          <p:cNvSpPr txBox="1">
            <a:spLocks noChangeArrowheads="1"/>
          </p:cNvSpPr>
          <p:nvPr/>
        </p:nvSpPr>
        <p:spPr bwMode="auto">
          <a:xfrm>
            <a:off x="900113" y="735806"/>
            <a:ext cx="3136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</a:rPr>
              <a:t> </a:t>
            </a:r>
            <a:r>
              <a:rPr lang="zh-CN" altLang="en-US">
                <a:solidFill>
                  <a:srgbClr val="0000FF"/>
                </a:solidFill>
                <a:ea typeface="楷体_GB2312" charset="-122"/>
              </a:rPr>
              <a:t>主值 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 i="1">
                <a:solidFill>
                  <a:srgbClr val="0000FF"/>
                </a:solidFill>
              </a:rPr>
              <a:t>y </a:t>
            </a:r>
            <a:r>
              <a:rPr lang="en-US" altLang="zh-CN">
                <a:solidFill>
                  <a:srgbClr val="0000FF"/>
                </a:solidFill>
              </a:rPr>
              <a:t>= arccot </a:t>
            </a:r>
            <a:r>
              <a:rPr lang="en-US" altLang="zh-CN" i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18505" name="Text Box 41"/>
          <p:cNvSpPr txBox="1">
            <a:spLocks noChangeArrowheads="1"/>
          </p:cNvSpPr>
          <p:nvPr/>
        </p:nvSpPr>
        <p:spPr bwMode="auto">
          <a:xfrm>
            <a:off x="971551" y="1221582"/>
            <a:ext cx="3241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ea typeface="楷体_GB2312" charset="-122"/>
              </a:rPr>
              <a:t>定义域</a:t>
            </a:r>
            <a:r>
              <a:rPr lang="en-US" altLang="zh-CN">
                <a:ea typeface="楷体_GB2312" charset="-122"/>
              </a:rPr>
              <a:t>: </a:t>
            </a:r>
            <a:r>
              <a:rPr lang="en-US" altLang="zh-CN"/>
              <a:t> (</a:t>
            </a:r>
            <a:r>
              <a:rPr lang="en-US" altLang="zh-CN">
                <a:sym typeface="Symbol" pitchFamily="18" charset="2"/>
              </a:rPr>
              <a:t>−, +</a:t>
            </a:r>
            <a:r>
              <a:rPr lang="en-US" altLang="zh-CN"/>
              <a:t>)</a:t>
            </a:r>
          </a:p>
        </p:txBody>
      </p:sp>
      <p:sp>
        <p:nvSpPr>
          <p:cNvPr id="318506" name="Text Box 42"/>
          <p:cNvSpPr txBox="1">
            <a:spLocks noChangeArrowheads="1"/>
          </p:cNvSpPr>
          <p:nvPr/>
        </p:nvSpPr>
        <p:spPr bwMode="auto">
          <a:xfrm>
            <a:off x="1116013" y="1869282"/>
            <a:ext cx="2449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latin typeface="楷体_GB2312" charset="-122"/>
                <a:ea typeface="楷体_GB2312" charset="-122"/>
              </a:rPr>
              <a:t>值域</a:t>
            </a:r>
            <a:r>
              <a:rPr lang="en-US" altLang="zh-CN">
                <a:latin typeface="楷体_GB2312" charset="-122"/>
                <a:ea typeface="楷体_GB2312" charset="-122"/>
              </a:rPr>
              <a:t>: </a:t>
            </a:r>
            <a:r>
              <a:rPr lang="en-US" altLang="zh-CN"/>
              <a:t> (0, </a:t>
            </a:r>
            <a:r>
              <a:rPr lang="en-US" altLang="zh-CN" i="1">
                <a:sym typeface="Symbol" pitchFamily="18" charset="2"/>
              </a:rPr>
              <a:t></a:t>
            </a:r>
            <a:r>
              <a:rPr lang="en-US" altLang="zh-CN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703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7" grpId="0" autoUpdateAnimBg="0"/>
      <p:bldP spid="318496" grpId="0" animBg="1"/>
      <p:bldP spid="318497" grpId="0" animBg="1"/>
      <p:bldP spid="318498" grpId="0" animBg="1"/>
      <p:bldP spid="318499" grpId="0" animBg="1"/>
      <p:bldP spid="318500" grpId="0" animBg="1"/>
      <p:bldP spid="318501" grpId="0" animBg="1"/>
      <p:bldP spid="318502" grpId="0" animBg="1"/>
      <p:bldP spid="318503" grpId="0" autoUpdateAnimBg="0"/>
      <p:bldP spid="318505" grpId="0" autoUpdateAnimBg="0"/>
      <p:bldP spid="31850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723377" y="986510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</a:rPr>
              <a:t>(2) </a:t>
            </a:r>
            <a:r>
              <a:rPr lang="zh-CN" altLang="en-US" dirty="0">
                <a:solidFill>
                  <a:srgbClr val="000000"/>
                </a:solidFill>
                <a:ea typeface="楷体_GB2312" charset="-122"/>
              </a:rPr>
              <a:t>初等函数</a:t>
            </a:r>
          </a:p>
        </p:txBody>
      </p:sp>
      <p:graphicFrame>
        <p:nvGraphicFramePr>
          <p:cNvPr id="256009" name="Object 9"/>
          <p:cNvGraphicFramePr>
            <a:graphicFrameLocks noChangeAspect="1"/>
          </p:cNvGraphicFramePr>
          <p:nvPr/>
        </p:nvGraphicFramePr>
        <p:xfrm>
          <a:off x="1451385" y="3572059"/>
          <a:ext cx="5105400" cy="446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46" name="Equation" r:id="rId3" imgW="2298700" imgH="266700" progId="Equation.3">
                  <p:embed/>
                </p:oleObj>
              </mc:Choice>
              <mc:Fallback>
                <p:oleObj name="Equation" r:id="rId3" imgW="22987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85" y="3572059"/>
                        <a:ext cx="5105400" cy="446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4548"/>
              </p:ext>
            </p:extLst>
          </p:nvPr>
        </p:nvGraphicFramePr>
        <p:xfrm>
          <a:off x="1569721" y="3135266"/>
          <a:ext cx="29718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47" name="Equation" r:id="rId5" imgW="1282700" imgH="292100" progId="Equation.DSMT4">
                  <p:embed/>
                </p:oleObj>
              </mc:Choice>
              <mc:Fallback>
                <p:oleObj name="Equation" r:id="rId5" imgW="1282700" imgH="292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1" y="3135266"/>
                        <a:ext cx="29718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6120187" y="4168014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ea typeface="楷体_GB2312" charset="-122"/>
              </a:rPr>
              <a:t>都是初等函数</a:t>
            </a:r>
            <a:r>
              <a:rPr lang="en-US" altLang="zh-CN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719176" y="1305764"/>
            <a:ext cx="76200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由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基本初等函数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经过有限次四则运算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加、减、乘、除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和有限次函数复合步骤所构成并可用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一个式子</a:t>
            </a:r>
            <a:r>
              <a:rPr lang="zh-CN" altLang="en-US" sz="28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表示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的函数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称为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初等函数</a:t>
            </a:r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827088" y="33338"/>
            <a:ext cx="78486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dirty="0">
                <a:latin typeface="楷体_GB2312" charset="-122"/>
                <a:ea typeface="楷体_GB2312" charset="-122"/>
              </a:rPr>
              <a:t>    </a:t>
            </a:r>
            <a:r>
              <a:rPr lang="zh-CN" altLang="en-US" dirty="0">
                <a:latin typeface="楷体_GB2312" charset="-122"/>
                <a:ea typeface="楷体_GB2312" charset="-122"/>
              </a:rPr>
              <a:t>常函数、</a:t>
            </a:r>
            <a:r>
              <a:rPr lang="zh-CN" altLang="en-US" dirty="0">
                <a:ea typeface="楷体_GB2312" charset="-122"/>
              </a:rPr>
              <a:t>幂函数、指数函数、对数函数、三角函数和反三角函数统称为</a:t>
            </a:r>
            <a:r>
              <a:rPr lang="zh-CN" altLang="en-US" dirty="0">
                <a:solidFill>
                  <a:srgbClr val="0000FF"/>
                </a:solidFill>
                <a:ea typeface="楷体_GB2312" charset="-122"/>
              </a:rPr>
              <a:t>基本初等函数</a:t>
            </a:r>
            <a:r>
              <a:rPr lang="en-US" altLang="zh-CN" dirty="0">
                <a:ea typeface="楷体_GB2312" charset="-122"/>
              </a:rPr>
              <a:t>.</a:t>
            </a:r>
          </a:p>
        </p:txBody>
      </p:sp>
      <p:graphicFrame>
        <p:nvGraphicFramePr>
          <p:cNvPr id="256016" name="Object 16"/>
          <p:cNvGraphicFramePr>
            <a:graphicFrameLocks noChangeAspect="1"/>
          </p:cNvGraphicFramePr>
          <p:nvPr/>
        </p:nvGraphicFramePr>
        <p:xfrm>
          <a:off x="1380304" y="4016034"/>
          <a:ext cx="43100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48" name="Equation" r:id="rId7" imgW="1752600" imgH="482600" progId="Equation.DSMT4">
                  <p:embed/>
                </p:oleObj>
              </mc:Choice>
              <mc:Fallback>
                <p:oleObj name="Equation" r:id="rId7" imgW="1752600" imgH="482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304" y="4016034"/>
                        <a:ext cx="431006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3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11" grpId="0" autoUpdateAnimBg="0"/>
      <p:bldP spid="25601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287805"/>
              </p:ext>
            </p:extLst>
          </p:nvPr>
        </p:nvGraphicFramePr>
        <p:xfrm>
          <a:off x="150885" y="610135"/>
          <a:ext cx="8646409" cy="133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20" name="文档" r:id="rId3" imgW="4142578" imgH="638021" progId="Word.Document.12">
                  <p:embed/>
                </p:oleObj>
              </mc:Choice>
              <mc:Fallback>
                <p:oleObj name="文档" r:id="rId3" imgW="4142578" imgH="6380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885" y="610135"/>
                        <a:ext cx="8646409" cy="133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755651" y="86916"/>
            <a:ext cx="2303463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8.  </a:t>
            </a:r>
            <a:r>
              <a:rPr lang="zh-CN" altLang="en-US" dirty="0" smtClean="0">
                <a:solidFill>
                  <a:srgbClr val="FF0000"/>
                </a:solidFill>
              </a:rPr>
              <a:t>隐</a:t>
            </a:r>
            <a:r>
              <a:rPr lang="zh-CN" altLang="en-US" dirty="0" smtClean="0">
                <a:solidFill>
                  <a:srgbClr val="FF0000"/>
                </a:solidFill>
                <a:ea typeface="楷体_GB2312" charset="-122"/>
              </a:rPr>
              <a:t>函数</a:t>
            </a:r>
            <a:endParaRPr lang="zh-CN" altLang="en-US" dirty="0">
              <a:solidFill>
                <a:srgbClr val="FF0000"/>
              </a:solidFill>
              <a:ea typeface="楷体_GB2312" charset="-122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817309" y="1767969"/>
            <a:ext cx="450156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9.</a:t>
            </a:r>
            <a:r>
              <a:rPr lang="zh-CN" altLang="zh-CN" dirty="0">
                <a:solidFill>
                  <a:srgbClr val="FF0000"/>
                </a:solidFill>
              </a:rPr>
              <a:t>参数方程确定的函数</a:t>
            </a:r>
            <a:endParaRPr lang="zh-CN" altLang="en-US" dirty="0">
              <a:solidFill>
                <a:srgbClr val="FF0000"/>
              </a:solidFill>
              <a:ea typeface="楷体_GB231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75345"/>
              </p:ext>
            </p:extLst>
          </p:nvPr>
        </p:nvGraphicFramePr>
        <p:xfrm>
          <a:off x="755651" y="2200447"/>
          <a:ext cx="7725895" cy="130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21" name="文档" r:id="rId5" imgW="3498402" imgH="594119" progId="Word.Document.12">
                  <p:embed/>
                </p:oleObj>
              </mc:Choice>
              <mc:Fallback>
                <p:oleObj name="文档" r:id="rId5" imgW="3498402" imgH="5941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651" y="2200447"/>
                        <a:ext cx="7725895" cy="130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817309" y="3373405"/>
            <a:ext cx="450156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10.</a:t>
            </a:r>
            <a:r>
              <a:rPr lang="zh-CN" altLang="en-US" dirty="0" smtClean="0">
                <a:solidFill>
                  <a:srgbClr val="FF0000"/>
                </a:solidFill>
              </a:rPr>
              <a:t>幂指函数</a:t>
            </a:r>
            <a:endParaRPr lang="zh-CN" altLang="en-US" dirty="0">
              <a:solidFill>
                <a:srgbClr val="FF0000"/>
              </a:solidFill>
              <a:ea typeface="楷体_GB231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493804"/>
              </p:ext>
            </p:extLst>
          </p:nvPr>
        </p:nvGraphicFramePr>
        <p:xfrm>
          <a:off x="0" y="3763169"/>
          <a:ext cx="88884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22" name="文档" r:id="rId7" imgW="3976572" imgH="530065" progId="Word.Document.12">
                  <p:embed/>
                </p:oleObj>
              </mc:Choice>
              <mc:Fallback>
                <p:oleObj name="文档" r:id="rId7" imgW="3976572" imgH="530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3763169"/>
                        <a:ext cx="8888413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3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4550" y="2160986"/>
            <a:ext cx="3714750" cy="2233613"/>
            <a:chOff x="480" y="2304"/>
            <a:chExt cx="2340" cy="1876"/>
          </a:xfrm>
        </p:grpSpPr>
        <p:sp>
          <p:nvSpPr>
            <p:cNvPr id="15387" name="Line 3"/>
            <p:cNvSpPr>
              <a:spLocks noChangeShapeType="1"/>
            </p:cNvSpPr>
            <p:nvPr/>
          </p:nvSpPr>
          <p:spPr bwMode="auto">
            <a:xfrm>
              <a:off x="480" y="3312"/>
              <a:ext cx="20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8" name="Line 4"/>
            <p:cNvSpPr>
              <a:spLocks noChangeShapeType="1"/>
            </p:cNvSpPr>
            <p:nvPr/>
          </p:nvSpPr>
          <p:spPr bwMode="auto">
            <a:xfrm>
              <a:off x="480" y="2784"/>
              <a:ext cx="1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9" name="Line 5"/>
            <p:cNvSpPr>
              <a:spLocks noChangeShapeType="1"/>
            </p:cNvSpPr>
            <p:nvPr/>
          </p:nvSpPr>
          <p:spPr bwMode="auto">
            <a:xfrm>
              <a:off x="480" y="3792"/>
              <a:ext cx="1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0" name="Line 6"/>
            <p:cNvSpPr>
              <a:spLocks noChangeShapeType="1"/>
            </p:cNvSpPr>
            <p:nvPr/>
          </p:nvSpPr>
          <p:spPr bwMode="auto">
            <a:xfrm flipV="1">
              <a:off x="1312" y="244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1" name="Freeform 7"/>
            <p:cNvSpPr>
              <a:spLocks/>
            </p:cNvSpPr>
            <p:nvPr/>
          </p:nvSpPr>
          <p:spPr bwMode="auto">
            <a:xfrm>
              <a:off x="480" y="2832"/>
              <a:ext cx="1664" cy="864"/>
            </a:xfrm>
            <a:custGeom>
              <a:avLst/>
              <a:gdLst>
                <a:gd name="T0" fmla="*/ 1664 w 1536"/>
                <a:gd name="T1" fmla="*/ 0 h 864"/>
                <a:gd name="T2" fmla="*/ 1300 w 1536"/>
                <a:gd name="T3" fmla="*/ 336 h 864"/>
                <a:gd name="T4" fmla="*/ 1040 w 1536"/>
                <a:gd name="T5" fmla="*/ 336 h 864"/>
                <a:gd name="T6" fmla="*/ 728 w 1536"/>
                <a:gd name="T7" fmla="*/ 240 h 864"/>
                <a:gd name="T8" fmla="*/ 156 w 1536"/>
                <a:gd name="T9" fmla="*/ 768 h 864"/>
                <a:gd name="T10" fmla="*/ 0 w 1536"/>
                <a:gd name="T11" fmla="*/ 816 h 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864"/>
                <a:gd name="T20" fmla="*/ 1536 w 1536"/>
                <a:gd name="T21" fmla="*/ 864 h 8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864">
                  <a:moveTo>
                    <a:pt x="1536" y="0"/>
                  </a:moveTo>
                  <a:cubicBezTo>
                    <a:pt x="1416" y="140"/>
                    <a:pt x="1296" y="280"/>
                    <a:pt x="1200" y="336"/>
                  </a:cubicBezTo>
                  <a:cubicBezTo>
                    <a:pt x="1104" y="392"/>
                    <a:pt x="1048" y="352"/>
                    <a:pt x="960" y="336"/>
                  </a:cubicBezTo>
                  <a:cubicBezTo>
                    <a:pt x="872" y="320"/>
                    <a:pt x="808" y="168"/>
                    <a:pt x="672" y="240"/>
                  </a:cubicBezTo>
                  <a:cubicBezTo>
                    <a:pt x="536" y="312"/>
                    <a:pt x="256" y="672"/>
                    <a:pt x="144" y="768"/>
                  </a:cubicBezTo>
                  <a:cubicBezTo>
                    <a:pt x="32" y="864"/>
                    <a:pt x="16" y="840"/>
                    <a:pt x="0" y="81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2" name="Text Box 8"/>
            <p:cNvSpPr txBox="1">
              <a:spLocks noChangeArrowheads="1"/>
            </p:cNvSpPr>
            <p:nvPr/>
          </p:nvSpPr>
          <p:spPr bwMode="auto">
            <a:xfrm>
              <a:off x="996" y="2544"/>
              <a:ext cx="33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M</a:t>
              </a:r>
              <a:endParaRPr lang="en-US" altLang="zh-CN" sz="2400" b="0"/>
            </a:p>
          </p:txBody>
        </p:sp>
        <p:sp>
          <p:nvSpPr>
            <p:cNvPr id="15393" name="Text Box 9"/>
            <p:cNvSpPr txBox="1">
              <a:spLocks noChangeArrowheads="1"/>
            </p:cNvSpPr>
            <p:nvPr/>
          </p:nvSpPr>
          <p:spPr bwMode="auto">
            <a:xfrm>
              <a:off x="976" y="3792"/>
              <a:ext cx="5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>
                  <a:sym typeface="Symbol" pitchFamily="18" charset="2"/>
                </a:rPr>
                <a:t></a:t>
              </a:r>
              <a:r>
                <a:rPr lang="en-US" altLang="zh-CN" sz="2400" i="1"/>
                <a:t>M</a:t>
              </a:r>
              <a:endParaRPr lang="en-US" altLang="zh-CN" sz="2400" b="0"/>
            </a:p>
          </p:txBody>
        </p:sp>
        <p:sp>
          <p:nvSpPr>
            <p:cNvPr id="15394" name="Text Box 10"/>
            <p:cNvSpPr txBox="1">
              <a:spLocks noChangeArrowheads="1"/>
            </p:cNvSpPr>
            <p:nvPr/>
          </p:nvSpPr>
          <p:spPr bwMode="auto">
            <a:xfrm>
              <a:off x="1364" y="2304"/>
              <a:ext cx="104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y</a:t>
              </a:r>
              <a:endParaRPr lang="en-US" altLang="zh-CN" sz="2400"/>
            </a:p>
          </p:txBody>
        </p:sp>
        <p:sp>
          <p:nvSpPr>
            <p:cNvPr id="15395" name="Text Box 11"/>
            <p:cNvSpPr txBox="1">
              <a:spLocks noChangeArrowheads="1"/>
            </p:cNvSpPr>
            <p:nvPr/>
          </p:nvSpPr>
          <p:spPr bwMode="auto">
            <a:xfrm>
              <a:off x="2484" y="3120"/>
              <a:ext cx="2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x</a:t>
              </a:r>
              <a:endParaRPr lang="en-US" altLang="zh-CN" sz="2400" b="0"/>
            </a:p>
          </p:txBody>
        </p:sp>
        <p:sp>
          <p:nvSpPr>
            <p:cNvPr id="15396" name="Text Box 12"/>
            <p:cNvSpPr txBox="1">
              <a:spLocks noChangeArrowheads="1"/>
            </p:cNvSpPr>
            <p:nvPr/>
          </p:nvSpPr>
          <p:spPr bwMode="auto">
            <a:xfrm>
              <a:off x="1312" y="3216"/>
              <a:ext cx="150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o</a:t>
              </a:r>
              <a:endParaRPr lang="en-US" altLang="zh-CN" sz="2400" b="0"/>
            </a:p>
          </p:txBody>
        </p:sp>
        <p:sp>
          <p:nvSpPr>
            <p:cNvPr id="15397" name="Text Box 13"/>
            <p:cNvSpPr txBox="1">
              <a:spLocks noChangeArrowheads="1"/>
            </p:cNvSpPr>
            <p:nvPr/>
          </p:nvSpPr>
          <p:spPr bwMode="auto">
            <a:xfrm>
              <a:off x="1364" y="2784"/>
              <a:ext cx="114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y=f(x)</a:t>
              </a:r>
              <a:endParaRPr lang="en-US" altLang="zh-CN" sz="2400" b="0"/>
            </a:p>
          </p:txBody>
        </p:sp>
        <p:sp>
          <p:nvSpPr>
            <p:cNvPr id="15398" name="Line 14"/>
            <p:cNvSpPr>
              <a:spLocks noChangeShapeType="1"/>
            </p:cNvSpPr>
            <p:nvPr/>
          </p:nvSpPr>
          <p:spPr bwMode="auto">
            <a:xfrm>
              <a:off x="480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9" name="Line 15"/>
            <p:cNvSpPr>
              <a:spLocks noChangeShapeType="1"/>
            </p:cNvSpPr>
            <p:nvPr/>
          </p:nvSpPr>
          <p:spPr bwMode="auto">
            <a:xfrm>
              <a:off x="2100" y="283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0" name="Line 16"/>
            <p:cNvSpPr>
              <a:spLocks noChangeShapeType="1"/>
            </p:cNvSpPr>
            <p:nvPr/>
          </p:nvSpPr>
          <p:spPr bwMode="auto">
            <a:xfrm>
              <a:off x="480" y="3312"/>
              <a:ext cx="16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1" name="Text Box 17"/>
            <p:cNvSpPr txBox="1">
              <a:spLocks noChangeArrowheads="1"/>
            </p:cNvSpPr>
            <p:nvPr/>
          </p:nvSpPr>
          <p:spPr bwMode="auto">
            <a:xfrm>
              <a:off x="2004" y="3360"/>
              <a:ext cx="2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I</a:t>
              </a:r>
              <a:endParaRPr lang="en-US" altLang="zh-CN" sz="2400" b="0"/>
            </a:p>
          </p:txBody>
        </p:sp>
      </p:grp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2444750" y="3475435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>
                <a:ea typeface="楷体_GB2312" charset="-122"/>
              </a:rPr>
              <a:t>有界</a:t>
            </a:r>
            <a:endParaRPr lang="zh-CN" altLang="en-US" sz="2400" b="0">
              <a:ea typeface="楷体_GB2312" charset="-122"/>
            </a:endParaRP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7150100" y="3475435"/>
            <a:ext cx="93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>
                <a:ea typeface="楷体_GB2312" charset="-122"/>
              </a:rPr>
              <a:t>无界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72000" y="2125267"/>
            <a:ext cx="3797300" cy="2347913"/>
            <a:chOff x="2832" y="2160"/>
            <a:chExt cx="2392" cy="1972"/>
          </a:xfrm>
        </p:grpSpPr>
        <p:sp>
          <p:nvSpPr>
            <p:cNvPr id="15370" name="Line 21"/>
            <p:cNvSpPr>
              <a:spLocks noChangeShapeType="1"/>
            </p:cNvSpPr>
            <p:nvPr/>
          </p:nvSpPr>
          <p:spPr bwMode="auto">
            <a:xfrm>
              <a:off x="2832" y="3216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1" name="Line 22"/>
            <p:cNvSpPr>
              <a:spLocks noChangeShapeType="1"/>
            </p:cNvSpPr>
            <p:nvPr/>
          </p:nvSpPr>
          <p:spPr bwMode="auto">
            <a:xfrm>
              <a:off x="2884" y="3744"/>
              <a:ext cx="1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2" name="Line 23"/>
            <p:cNvSpPr>
              <a:spLocks noChangeShapeType="1"/>
            </p:cNvSpPr>
            <p:nvPr/>
          </p:nvSpPr>
          <p:spPr bwMode="auto">
            <a:xfrm>
              <a:off x="2832" y="2688"/>
              <a:ext cx="1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3" name="Line 24"/>
            <p:cNvSpPr>
              <a:spLocks noChangeShapeType="1"/>
            </p:cNvSpPr>
            <p:nvPr/>
          </p:nvSpPr>
          <p:spPr bwMode="auto">
            <a:xfrm flipV="1">
              <a:off x="3664" y="230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4" name="Freeform 25"/>
            <p:cNvSpPr>
              <a:spLocks/>
            </p:cNvSpPr>
            <p:nvPr/>
          </p:nvSpPr>
          <p:spPr bwMode="auto">
            <a:xfrm>
              <a:off x="4080" y="2784"/>
              <a:ext cx="728" cy="384"/>
            </a:xfrm>
            <a:custGeom>
              <a:avLst/>
              <a:gdLst>
                <a:gd name="T0" fmla="*/ 0 w 672"/>
                <a:gd name="T1" fmla="*/ 8 h 384"/>
                <a:gd name="T2" fmla="*/ 104 w 672"/>
                <a:gd name="T3" fmla="*/ 56 h 384"/>
                <a:gd name="T4" fmla="*/ 260 w 672"/>
                <a:gd name="T5" fmla="*/ 296 h 384"/>
                <a:gd name="T6" fmla="*/ 416 w 672"/>
                <a:gd name="T7" fmla="*/ 344 h 384"/>
                <a:gd name="T8" fmla="*/ 624 w 672"/>
                <a:gd name="T9" fmla="*/ 56 h 384"/>
                <a:gd name="T10" fmla="*/ 728 w 672"/>
                <a:gd name="T11" fmla="*/ 8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384"/>
                <a:gd name="T20" fmla="*/ 672 w 67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384">
                  <a:moveTo>
                    <a:pt x="0" y="8"/>
                  </a:moveTo>
                  <a:cubicBezTo>
                    <a:pt x="28" y="8"/>
                    <a:pt x="56" y="8"/>
                    <a:pt x="96" y="56"/>
                  </a:cubicBezTo>
                  <a:cubicBezTo>
                    <a:pt x="136" y="104"/>
                    <a:pt x="192" y="248"/>
                    <a:pt x="240" y="296"/>
                  </a:cubicBezTo>
                  <a:cubicBezTo>
                    <a:pt x="288" y="344"/>
                    <a:pt x="328" y="384"/>
                    <a:pt x="384" y="344"/>
                  </a:cubicBezTo>
                  <a:cubicBezTo>
                    <a:pt x="440" y="304"/>
                    <a:pt x="528" y="112"/>
                    <a:pt x="576" y="56"/>
                  </a:cubicBezTo>
                  <a:cubicBezTo>
                    <a:pt x="624" y="0"/>
                    <a:pt x="648" y="8"/>
                    <a:pt x="672" y="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5" name="Freeform 26"/>
            <p:cNvSpPr>
              <a:spLocks/>
            </p:cNvSpPr>
            <p:nvPr/>
          </p:nvSpPr>
          <p:spPr bwMode="auto">
            <a:xfrm>
              <a:off x="3144" y="2832"/>
              <a:ext cx="832" cy="1056"/>
            </a:xfrm>
            <a:custGeom>
              <a:avLst/>
              <a:gdLst>
                <a:gd name="T0" fmla="*/ 0 w 768"/>
                <a:gd name="T1" fmla="*/ 0 h 1056"/>
                <a:gd name="T2" fmla="*/ 312 w 768"/>
                <a:gd name="T3" fmla="*/ 96 h 1056"/>
                <a:gd name="T4" fmla="*/ 624 w 768"/>
                <a:gd name="T5" fmla="*/ 336 h 1056"/>
                <a:gd name="T6" fmla="*/ 728 w 768"/>
                <a:gd name="T7" fmla="*/ 624 h 1056"/>
                <a:gd name="T8" fmla="*/ 832 w 768"/>
                <a:gd name="T9" fmla="*/ 1056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056"/>
                <a:gd name="T17" fmla="*/ 768 w 768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056">
                  <a:moveTo>
                    <a:pt x="0" y="0"/>
                  </a:moveTo>
                  <a:cubicBezTo>
                    <a:pt x="96" y="20"/>
                    <a:pt x="192" y="40"/>
                    <a:pt x="288" y="96"/>
                  </a:cubicBezTo>
                  <a:cubicBezTo>
                    <a:pt x="384" y="152"/>
                    <a:pt x="512" y="248"/>
                    <a:pt x="576" y="336"/>
                  </a:cubicBezTo>
                  <a:cubicBezTo>
                    <a:pt x="640" y="424"/>
                    <a:pt x="640" y="504"/>
                    <a:pt x="672" y="624"/>
                  </a:cubicBezTo>
                  <a:cubicBezTo>
                    <a:pt x="704" y="744"/>
                    <a:pt x="736" y="900"/>
                    <a:pt x="768" y="105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6" name="Text Box 27"/>
            <p:cNvSpPr txBox="1">
              <a:spLocks noChangeArrowheads="1"/>
            </p:cNvSpPr>
            <p:nvPr/>
          </p:nvSpPr>
          <p:spPr bwMode="auto">
            <a:xfrm>
              <a:off x="3396" y="2400"/>
              <a:ext cx="3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M</a:t>
              </a:r>
              <a:endParaRPr lang="en-US" altLang="zh-CN" sz="2400" b="0"/>
            </a:p>
          </p:txBody>
        </p:sp>
        <p:sp>
          <p:nvSpPr>
            <p:cNvPr id="15377" name="Text Box 28"/>
            <p:cNvSpPr txBox="1">
              <a:spLocks noChangeArrowheads="1"/>
            </p:cNvSpPr>
            <p:nvPr/>
          </p:nvSpPr>
          <p:spPr bwMode="auto">
            <a:xfrm>
              <a:off x="3248" y="3744"/>
              <a:ext cx="14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>
                  <a:sym typeface="Symbol" pitchFamily="18" charset="2"/>
                </a:rPr>
                <a:t> </a:t>
              </a:r>
              <a:r>
                <a:rPr lang="en-US" altLang="zh-CN" sz="2400" i="1"/>
                <a:t>M</a:t>
              </a:r>
              <a:endParaRPr lang="en-US" altLang="zh-CN" sz="2400" b="0"/>
            </a:p>
          </p:txBody>
        </p:sp>
        <p:sp>
          <p:nvSpPr>
            <p:cNvPr id="15378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0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y</a:t>
              </a:r>
              <a:endParaRPr lang="en-US" altLang="zh-CN" sz="2400"/>
            </a:p>
          </p:txBody>
        </p:sp>
        <p:sp>
          <p:nvSpPr>
            <p:cNvPr id="15379" name="Text Box 30"/>
            <p:cNvSpPr txBox="1">
              <a:spLocks noChangeArrowheads="1"/>
            </p:cNvSpPr>
            <p:nvPr/>
          </p:nvSpPr>
          <p:spPr bwMode="auto">
            <a:xfrm>
              <a:off x="4928" y="3120"/>
              <a:ext cx="2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x</a:t>
              </a:r>
              <a:endParaRPr lang="en-US" altLang="zh-CN" sz="2400" b="0"/>
            </a:p>
          </p:txBody>
        </p:sp>
        <p:sp>
          <p:nvSpPr>
            <p:cNvPr id="15380" name="Text Box 31"/>
            <p:cNvSpPr txBox="1">
              <a:spLocks noChangeArrowheads="1"/>
            </p:cNvSpPr>
            <p:nvPr/>
          </p:nvSpPr>
          <p:spPr bwMode="auto">
            <a:xfrm>
              <a:off x="3456" y="3168"/>
              <a:ext cx="150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o</a:t>
              </a:r>
              <a:endParaRPr lang="en-US" altLang="zh-CN" sz="2400" b="0"/>
            </a:p>
          </p:txBody>
        </p:sp>
        <p:sp>
          <p:nvSpPr>
            <p:cNvPr id="15381" name="Line 32"/>
            <p:cNvSpPr>
              <a:spLocks noChangeShapeType="1"/>
            </p:cNvSpPr>
            <p:nvPr/>
          </p:nvSpPr>
          <p:spPr bwMode="auto">
            <a:xfrm>
              <a:off x="3144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2" name="Line 33"/>
            <p:cNvSpPr>
              <a:spLocks noChangeShapeType="1"/>
            </p:cNvSpPr>
            <p:nvPr/>
          </p:nvSpPr>
          <p:spPr bwMode="auto">
            <a:xfrm>
              <a:off x="4080" y="278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3" name="Line 34"/>
            <p:cNvSpPr>
              <a:spLocks noChangeShapeType="1"/>
            </p:cNvSpPr>
            <p:nvPr/>
          </p:nvSpPr>
          <p:spPr bwMode="auto">
            <a:xfrm>
              <a:off x="4808" y="27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4" name="Line 35"/>
            <p:cNvSpPr>
              <a:spLocks noChangeShapeType="1"/>
            </p:cNvSpPr>
            <p:nvPr/>
          </p:nvSpPr>
          <p:spPr bwMode="auto">
            <a:xfrm>
              <a:off x="3976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5" name="Line 36"/>
            <p:cNvSpPr>
              <a:spLocks noChangeShapeType="1"/>
            </p:cNvSpPr>
            <p:nvPr/>
          </p:nvSpPr>
          <p:spPr bwMode="auto">
            <a:xfrm>
              <a:off x="3144" y="3216"/>
              <a:ext cx="16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6" name="Text Box 37"/>
            <p:cNvSpPr txBox="1">
              <a:spLocks noChangeArrowheads="1"/>
            </p:cNvSpPr>
            <p:nvPr/>
          </p:nvSpPr>
          <p:spPr bwMode="auto">
            <a:xfrm>
              <a:off x="4132" y="3216"/>
              <a:ext cx="10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2400" i="1"/>
                <a:t>I</a:t>
              </a:r>
              <a:endParaRPr lang="en-US" altLang="zh-CN" sz="2400" b="0"/>
            </a:p>
          </p:txBody>
        </p:sp>
        <p:graphicFrame>
          <p:nvGraphicFramePr>
            <p:cNvPr id="15362" name="Object 38"/>
            <p:cNvGraphicFramePr>
              <a:graphicFrameLocks noChangeAspect="1"/>
            </p:cNvGraphicFramePr>
            <p:nvPr/>
          </p:nvGraphicFramePr>
          <p:xfrm>
            <a:off x="3830" y="2918"/>
            <a:ext cx="24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63" name="公式" r:id="rId3" imgW="381000" imgH="457200" progId="Equation.3">
                    <p:embed/>
                  </p:oleObj>
                </mc:Choice>
                <mc:Fallback>
                  <p:oleObj name="公式" r:id="rId3" imgW="381000" imgH="4572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0" y="2918"/>
                          <a:ext cx="24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20" name="Text Box 40"/>
          <p:cNvSpPr txBox="1">
            <a:spLocks noChangeArrowheads="1"/>
          </p:cNvSpPr>
          <p:nvPr/>
        </p:nvSpPr>
        <p:spPr bwMode="auto">
          <a:xfrm>
            <a:off x="606425" y="599420"/>
            <a:ext cx="3676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1 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函数的有界性</a:t>
            </a:r>
            <a:r>
              <a:rPr lang="en-US" altLang="zh-CN" dirty="0">
                <a:solidFill>
                  <a:srgbClr val="FF0000"/>
                </a:solidFill>
                <a:ea typeface="楷体_GB2312" charset="-122"/>
              </a:rPr>
              <a:t>:</a:t>
            </a:r>
          </a:p>
        </p:txBody>
      </p:sp>
      <p:sp>
        <p:nvSpPr>
          <p:cNvPr id="15368" name="Text Box 42"/>
          <p:cNvSpPr txBox="1">
            <a:spLocks noChangeArrowheads="1"/>
          </p:cNvSpPr>
          <p:nvPr/>
        </p:nvSpPr>
        <p:spPr bwMode="auto">
          <a:xfrm>
            <a:off x="383000" y="129988"/>
            <a:ext cx="2663825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rgbClr val="00B050"/>
                </a:solidFill>
              </a:rPr>
              <a:t>二</a:t>
            </a:r>
            <a:r>
              <a:rPr lang="en-US" altLang="zh-CN" dirty="0" smtClean="0">
                <a:solidFill>
                  <a:srgbClr val="00B050"/>
                </a:solidFill>
              </a:rPr>
              <a:t>. </a:t>
            </a:r>
            <a:r>
              <a:rPr lang="zh-CN" altLang="en-US" dirty="0">
                <a:solidFill>
                  <a:srgbClr val="00B050"/>
                </a:solidFill>
                <a:ea typeface="楷体_GB2312" charset="-122"/>
              </a:rPr>
              <a:t>函数的特性</a:t>
            </a:r>
          </a:p>
        </p:txBody>
      </p:sp>
      <p:sp>
        <p:nvSpPr>
          <p:cNvPr id="276524" name="Rectangle 44"/>
          <p:cNvSpPr>
            <a:spLocks noChangeArrowheads="1"/>
          </p:cNvSpPr>
          <p:nvPr/>
        </p:nvSpPr>
        <p:spPr bwMode="auto">
          <a:xfrm>
            <a:off x="576263" y="1037300"/>
            <a:ext cx="8316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设函数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定义域为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若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I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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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M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&gt;0,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对</a:t>
            </a:r>
            <a:r>
              <a:rPr lang="en-US" altLang="zh-CN" sz="2800" b="1" i="1" dirty="0" err="1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 err="1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800" b="1" i="1" dirty="0" err="1">
                <a:latin typeface="Times New Roman" pitchFamily="18" charset="0"/>
                <a:ea typeface="楷体_GB2312" charset="-122"/>
                <a:cs typeface="Times New Roman" pitchFamily="18" charset="0"/>
              </a:rPr>
              <a:t>I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恒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有                              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|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)|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M</a:t>
            </a: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成立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则称函数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在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I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上有界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否则称为无界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6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8" grpId="0" autoUpdateAnimBg="0"/>
      <p:bldP spid="276499" grpId="0" autoUpdateAnimBg="0"/>
      <p:bldP spid="276520" grpId="0" autoUpdateAnimBg="0"/>
      <p:bldP spid="27652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7904"/>
              </p:ext>
            </p:extLst>
          </p:nvPr>
        </p:nvGraphicFramePr>
        <p:xfrm>
          <a:off x="457200" y="269875"/>
          <a:ext cx="808037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5" name="文档" r:id="rId3" imgW="3052350" imgH="599876" progId="Word.Document.12">
                  <p:embed/>
                </p:oleObj>
              </mc:Choice>
              <mc:Fallback>
                <p:oleObj name="文档" r:id="rId3" imgW="3052350" imgH="599876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9875"/>
                        <a:ext cx="8080375" cy="158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5632"/>
              </p:ext>
            </p:extLst>
          </p:nvPr>
        </p:nvGraphicFramePr>
        <p:xfrm>
          <a:off x="366713" y="1528763"/>
          <a:ext cx="8747125" cy="360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6" name="文档" r:id="rId5" imgW="3861450" imgH="1586955" progId="Word.Document.12">
                  <p:embed/>
                </p:oleObj>
              </mc:Choice>
              <mc:Fallback>
                <p:oleObj name="文档" r:id="rId5" imgW="3861450" imgH="1586955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528763"/>
                        <a:ext cx="8747125" cy="360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3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79929"/>
              </p:ext>
            </p:extLst>
          </p:nvPr>
        </p:nvGraphicFramePr>
        <p:xfrm>
          <a:off x="194398" y="209693"/>
          <a:ext cx="9083824" cy="40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5" name="文档" r:id="rId3" imgW="4489748" imgH="1995390" progId="Word.Document.12">
                  <p:embed/>
                </p:oleObj>
              </mc:Choice>
              <mc:Fallback>
                <p:oleObj name="文档" r:id="rId3" imgW="4489748" imgH="1995390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98" y="209693"/>
                        <a:ext cx="9083824" cy="4057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7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52514" y="2147888"/>
            <a:ext cx="3324225" cy="1943100"/>
            <a:chOff x="1680" y="2528"/>
            <a:chExt cx="2094" cy="1632"/>
          </a:xfrm>
        </p:grpSpPr>
        <p:graphicFrame>
          <p:nvGraphicFramePr>
            <p:cNvPr id="16403" name="Object 18"/>
            <p:cNvGraphicFramePr>
              <a:graphicFrameLocks noChangeAspect="1"/>
            </p:cNvGraphicFramePr>
            <p:nvPr/>
          </p:nvGraphicFramePr>
          <p:xfrm>
            <a:off x="3600" y="3984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42" name="Equation" r:id="rId3" imgW="139700" imgH="139700" progId="Equation.3">
                    <p:embed/>
                  </p:oleObj>
                </mc:Choice>
                <mc:Fallback>
                  <p:oleObj name="Equation" r:id="rId3" imgW="139700" imgH="139700" progId="Equation.3">
                    <p:embed/>
                    <p:pic>
                      <p:nvPicPr>
                        <p:cNvPr id="0" name="Picture 4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3984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4" name="Object 19"/>
            <p:cNvGraphicFramePr>
              <a:graphicFrameLocks noChangeAspect="1"/>
            </p:cNvGraphicFramePr>
            <p:nvPr/>
          </p:nvGraphicFramePr>
          <p:xfrm>
            <a:off x="1680" y="2528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43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Picture 4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528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0" name="Line 20"/>
            <p:cNvSpPr>
              <a:spLocks noChangeShapeType="1"/>
            </p:cNvSpPr>
            <p:nvPr/>
          </p:nvSpPr>
          <p:spPr bwMode="auto">
            <a:xfrm>
              <a:off x="1680" y="3936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1" name="Line 21"/>
            <p:cNvSpPr>
              <a:spLocks noChangeShapeType="1"/>
            </p:cNvSpPr>
            <p:nvPr/>
          </p:nvSpPr>
          <p:spPr bwMode="auto">
            <a:xfrm flipV="1">
              <a:off x="1891" y="2592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6405" name="Object 22"/>
            <p:cNvGraphicFramePr>
              <a:graphicFrameLocks noChangeAspect="1"/>
            </p:cNvGraphicFramePr>
            <p:nvPr/>
          </p:nvGraphicFramePr>
          <p:xfrm>
            <a:off x="1680" y="3926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44" name="Equation" r:id="rId7" imgW="164814" imgH="177492" progId="Equation.3">
                    <p:embed/>
                  </p:oleObj>
                </mc:Choice>
                <mc:Fallback>
                  <p:oleObj name="Equation" r:id="rId7" imgW="164814" imgH="177492" progId="Equation.3">
                    <p:embed/>
                    <p:pic>
                      <p:nvPicPr>
                        <p:cNvPr id="0" name="Picture 4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926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2775" name="Freeform 23"/>
          <p:cNvSpPr>
            <a:spLocks/>
          </p:cNvSpPr>
          <p:nvPr/>
        </p:nvSpPr>
        <p:spPr bwMode="auto">
          <a:xfrm>
            <a:off x="1785938" y="2439591"/>
            <a:ext cx="1924050" cy="789384"/>
          </a:xfrm>
          <a:custGeom>
            <a:avLst/>
            <a:gdLst>
              <a:gd name="T0" fmla="*/ 0 w 1212"/>
              <a:gd name="T1" fmla="*/ 1052512 h 663"/>
              <a:gd name="T2" fmla="*/ 798512 w 1212"/>
              <a:gd name="T3" fmla="*/ 371475 h 663"/>
              <a:gd name="T4" fmla="*/ 1924050 w 1212"/>
              <a:gd name="T5" fmla="*/ 0 h 663"/>
              <a:gd name="T6" fmla="*/ 0 60000 65536"/>
              <a:gd name="T7" fmla="*/ 0 60000 65536"/>
              <a:gd name="T8" fmla="*/ 0 60000 65536"/>
              <a:gd name="T9" fmla="*/ 0 w 1212"/>
              <a:gd name="T10" fmla="*/ 0 h 663"/>
              <a:gd name="T11" fmla="*/ 1212 w 1212"/>
              <a:gd name="T12" fmla="*/ 663 h 6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" h="663">
                <a:moveTo>
                  <a:pt x="0" y="663"/>
                </a:moveTo>
                <a:cubicBezTo>
                  <a:pt x="84" y="590"/>
                  <a:pt x="301" y="345"/>
                  <a:pt x="503" y="234"/>
                </a:cubicBezTo>
                <a:cubicBezTo>
                  <a:pt x="705" y="123"/>
                  <a:pt x="1064" y="49"/>
                  <a:pt x="1212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3690938" y="2445544"/>
            <a:ext cx="0" cy="137041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>
            <a:off x="1785938" y="3214688"/>
            <a:ext cx="0" cy="60245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785939" y="3930254"/>
            <a:ext cx="1900237" cy="401240"/>
            <a:chOff x="4176" y="3743"/>
            <a:chExt cx="1197" cy="337"/>
          </a:xfrm>
        </p:grpSpPr>
        <p:sp>
          <p:nvSpPr>
            <p:cNvPr id="16439" name="AutoShape 27"/>
            <p:cNvSpPr>
              <a:spLocks/>
            </p:cNvSpPr>
            <p:nvPr/>
          </p:nvSpPr>
          <p:spPr bwMode="auto">
            <a:xfrm rot="-5400000">
              <a:off x="4702" y="3217"/>
              <a:ext cx="145" cy="1197"/>
            </a:xfrm>
            <a:prstGeom prst="leftBrace">
              <a:avLst>
                <a:gd name="adj1" fmla="val 68793"/>
                <a:gd name="adj2" fmla="val 4966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6402" name="Object 28"/>
            <p:cNvGraphicFramePr>
              <a:graphicFrameLocks noChangeAspect="1"/>
            </p:cNvGraphicFramePr>
            <p:nvPr/>
          </p:nvGraphicFramePr>
          <p:xfrm>
            <a:off x="4704" y="3926"/>
            <a:ext cx="121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45" name="Equation" r:id="rId9" imgW="228501" imgH="291973" progId="Equation.3">
                    <p:embed/>
                  </p:oleObj>
                </mc:Choice>
                <mc:Fallback>
                  <p:oleObj name="Equation" r:id="rId9" imgW="228501" imgH="291973" progId="Equation.3">
                    <p:embed/>
                    <p:pic>
                      <p:nvPicPr>
                        <p:cNvPr id="0" name="Picture 4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926"/>
                          <a:ext cx="121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2781" name="Object 29"/>
          <p:cNvGraphicFramePr>
            <a:graphicFrameLocks noChangeAspect="1"/>
          </p:cNvGraphicFramePr>
          <p:nvPr/>
        </p:nvGraphicFramePr>
        <p:xfrm>
          <a:off x="2333626" y="2344341"/>
          <a:ext cx="976313" cy="21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6" name="Equation" r:id="rId11" imgW="2246760" imgH="647640" progId="Equation.3">
                  <p:embed/>
                </p:oleObj>
              </mc:Choice>
              <mc:Fallback>
                <p:oleObj name="Equation" r:id="rId11" imgW="2246760" imgH="647640" progId="Equation.3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6" y="2344341"/>
                        <a:ext cx="976313" cy="215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471739" y="2731294"/>
            <a:ext cx="638175" cy="1084660"/>
            <a:chOff x="4608" y="2736"/>
            <a:chExt cx="402" cy="911"/>
          </a:xfrm>
        </p:grpSpPr>
        <p:sp>
          <p:nvSpPr>
            <p:cNvPr id="16438" name="Line 31"/>
            <p:cNvSpPr>
              <a:spLocks noChangeShapeType="1"/>
            </p:cNvSpPr>
            <p:nvPr/>
          </p:nvSpPr>
          <p:spPr bwMode="auto">
            <a:xfrm>
              <a:off x="4656" y="2736"/>
              <a:ext cx="0" cy="9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6401" name="Object 32"/>
            <p:cNvGraphicFramePr>
              <a:graphicFrameLocks noChangeAspect="1"/>
            </p:cNvGraphicFramePr>
            <p:nvPr/>
          </p:nvGraphicFramePr>
          <p:xfrm>
            <a:off x="4608" y="3071"/>
            <a:ext cx="40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47" name="Equation" r:id="rId13" imgW="1472400" imgH="685800" progId="Equation.3">
                    <p:embed/>
                  </p:oleObj>
                </mc:Choice>
                <mc:Fallback>
                  <p:oleObj name="Equation" r:id="rId13" imgW="1472400" imgH="685800" progId="Equation.3">
                    <p:embed/>
                    <p:pic>
                      <p:nvPicPr>
                        <p:cNvPr id="0" name="Picture 4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3071"/>
                          <a:ext cx="402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081339" y="2559844"/>
            <a:ext cx="604837" cy="1257300"/>
            <a:chOff x="4992" y="2592"/>
            <a:chExt cx="413" cy="1056"/>
          </a:xfrm>
        </p:grpSpPr>
        <p:sp>
          <p:nvSpPr>
            <p:cNvPr id="16437" name="Line 34"/>
            <p:cNvSpPr>
              <a:spLocks noChangeShapeType="1"/>
            </p:cNvSpPr>
            <p:nvPr/>
          </p:nvSpPr>
          <p:spPr bwMode="auto">
            <a:xfrm>
              <a:off x="5040" y="2592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6400" name="Object 35"/>
            <p:cNvGraphicFramePr>
              <a:graphicFrameLocks noChangeAspect="1"/>
            </p:cNvGraphicFramePr>
            <p:nvPr/>
          </p:nvGraphicFramePr>
          <p:xfrm>
            <a:off x="4992" y="2832"/>
            <a:ext cx="413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48" name="Equation" r:id="rId15" imgW="1510560" imgH="685800" progId="Equation.3">
                    <p:embed/>
                  </p:oleObj>
                </mc:Choice>
                <mc:Fallback>
                  <p:oleObj name="Equation" r:id="rId15" imgW="1510560" imgH="685800" progId="Equation.3">
                    <p:embed/>
                    <p:pic>
                      <p:nvPicPr>
                        <p:cNvPr id="0" name="Picture 4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832"/>
                          <a:ext cx="413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395538" y="3759994"/>
            <a:ext cx="882650" cy="254794"/>
            <a:chOff x="4560" y="3600"/>
            <a:chExt cx="556" cy="214"/>
          </a:xfrm>
        </p:grpSpPr>
        <p:grpSp>
          <p:nvGrpSpPr>
            <p:cNvPr id="16433" name="Group 37"/>
            <p:cNvGrpSpPr>
              <a:grpSpLocks/>
            </p:cNvGrpSpPr>
            <p:nvPr/>
          </p:nvGrpSpPr>
          <p:grpSpPr bwMode="auto">
            <a:xfrm>
              <a:off x="4560" y="3600"/>
              <a:ext cx="172" cy="214"/>
              <a:chOff x="4560" y="3600"/>
              <a:chExt cx="172" cy="214"/>
            </a:xfrm>
          </p:grpSpPr>
          <p:graphicFrame>
            <p:nvGraphicFramePr>
              <p:cNvPr id="16399" name="Object 38"/>
              <p:cNvGraphicFramePr>
                <a:graphicFrameLocks noChangeAspect="1"/>
              </p:cNvGraphicFramePr>
              <p:nvPr/>
            </p:nvGraphicFramePr>
            <p:xfrm>
              <a:off x="4560" y="3600"/>
              <a:ext cx="172" cy="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49" name="Equation" r:id="rId17" imgW="558360" imgH="685800" progId="Equation.3">
                      <p:embed/>
                    </p:oleObj>
                  </mc:Choice>
                  <mc:Fallback>
                    <p:oleObj name="Equation" r:id="rId17" imgW="558360" imgH="685800" progId="Equation.3">
                      <p:embed/>
                      <p:pic>
                        <p:nvPicPr>
                          <p:cNvPr id="0" name="Picture 4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0" y="3600"/>
                            <a:ext cx="172" cy="21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36" name="Oval 39"/>
              <p:cNvSpPr>
                <a:spLocks noChangeArrowheads="1"/>
              </p:cNvSpPr>
              <p:nvPr/>
            </p:nvSpPr>
            <p:spPr bwMode="auto">
              <a:xfrm>
                <a:off x="4622" y="3614"/>
                <a:ext cx="34" cy="34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34" name="Group 40"/>
            <p:cNvGrpSpPr>
              <a:grpSpLocks/>
            </p:cNvGrpSpPr>
            <p:nvPr/>
          </p:nvGrpSpPr>
          <p:grpSpPr bwMode="auto">
            <a:xfrm>
              <a:off x="4937" y="3600"/>
              <a:ext cx="179" cy="214"/>
              <a:chOff x="4937" y="3600"/>
              <a:chExt cx="179" cy="214"/>
            </a:xfrm>
          </p:grpSpPr>
          <p:graphicFrame>
            <p:nvGraphicFramePr>
              <p:cNvPr id="16398" name="Object 41"/>
              <p:cNvGraphicFramePr>
                <a:graphicFrameLocks noChangeAspect="1"/>
              </p:cNvGraphicFramePr>
              <p:nvPr/>
            </p:nvGraphicFramePr>
            <p:xfrm>
              <a:off x="4937" y="3600"/>
              <a:ext cx="179" cy="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0" name="Equation" r:id="rId19" imgW="583920" imgH="685800" progId="Equation.3">
                      <p:embed/>
                    </p:oleObj>
                  </mc:Choice>
                  <mc:Fallback>
                    <p:oleObj name="Equation" r:id="rId19" imgW="583920" imgH="685800" progId="Equation.3">
                      <p:embed/>
                      <p:pic>
                        <p:nvPicPr>
                          <p:cNvPr id="0" name="Picture 4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7" y="3600"/>
                            <a:ext cx="179" cy="21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35" name="Oval 42"/>
              <p:cNvSpPr>
                <a:spLocks noChangeArrowheads="1"/>
              </p:cNvSpPr>
              <p:nvPr/>
            </p:nvSpPr>
            <p:spPr bwMode="auto">
              <a:xfrm>
                <a:off x="5006" y="3614"/>
                <a:ext cx="34" cy="34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414" name="Text Box 43"/>
          <p:cNvSpPr txBox="1">
            <a:spLocks noChangeArrowheads="1"/>
          </p:cNvSpPr>
          <p:nvPr/>
        </p:nvSpPr>
        <p:spPr bwMode="auto">
          <a:xfrm>
            <a:off x="755650" y="86916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2 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函数的单调性</a:t>
            </a:r>
            <a:r>
              <a:rPr lang="en-US" altLang="zh-CN" dirty="0">
                <a:solidFill>
                  <a:srgbClr val="FF0000"/>
                </a:solidFill>
                <a:ea typeface="楷体_GB2312" charset="-122"/>
              </a:rPr>
              <a:t>:</a:t>
            </a:r>
          </a:p>
        </p:txBody>
      </p:sp>
      <p:sp>
        <p:nvSpPr>
          <p:cNvPr id="202797" name="Rectangle 45"/>
          <p:cNvSpPr>
            <a:spLocks noChangeArrowheads="1"/>
          </p:cNvSpPr>
          <p:nvPr/>
        </p:nvSpPr>
        <p:spPr bwMode="auto">
          <a:xfrm>
            <a:off x="755650" y="519113"/>
            <a:ext cx="74882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设函数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定义域为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区间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I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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如果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对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1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I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当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&lt;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时恒有   </a:t>
            </a: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                           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)&lt;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则称函数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在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I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上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单调增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加</a:t>
            </a:r>
            <a:endParaRPr lang="en-US" altLang="zh-CN" sz="2800" b="1" dirty="0" smtClean="0">
              <a:solidFill>
                <a:srgbClr val="0000FF"/>
              </a:solidFill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zh-CN" altLang="en-US" sz="2800" b="1" dirty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sp>
        <p:nvSpPr>
          <p:cNvPr id="202798" name="Rectangle 46"/>
          <p:cNvSpPr>
            <a:spLocks noChangeArrowheads="1"/>
          </p:cNvSpPr>
          <p:nvPr/>
        </p:nvSpPr>
        <p:spPr bwMode="auto">
          <a:xfrm>
            <a:off x="4971528" y="1425978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)&gt;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] </a:t>
            </a:r>
          </a:p>
        </p:txBody>
      </p:sp>
      <p:sp>
        <p:nvSpPr>
          <p:cNvPr id="202799" name="Text Box 47"/>
          <p:cNvSpPr txBox="1">
            <a:spLocks noChangeArrowheads="1"/>
          </p:cNvSpPr>
          <p:nvPr/>
        </p:nvSpPr>
        <p:spPr bwMode="auto">
          <a:xfrm>
            <a:off x="5381063" y="1803405"/>
            <a:ext cx="2305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ea typeface="黑体" pitchFamily="49" charset="-122"/>
              </a:rPr>
              <a:t>[</a:t>
            </a:r>
            <a:r>
              <a:rPr lang="zh-CN" altLang="en-US" dirty="0">
                <a:solidFill>
                  <a:srgbClr val="FF3300"/>
                </a:solidFill>
                <a:ea typeface="楷体_GB2312" charset="-122"/>
              </a:rPr>
              <a:t>单调减少</a:t>
            </a:r>
            <a:r>
              <a:rPr lang="en-US" altLang="zh-CN" dirty="0">
                <a:solidFill>
                  <a:schemeClr val="tx2"/>
                </a:solidFill>
                <a:ea typeface="黑体" pitchFamily="49" charset="-122"/>
              </a:rPr>
              <a:t>].</a:t>
            </a:r>
          </a:p>
        </p:txBody>
      </p: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4992689" y="2139554"/>
            <a:ext cx="3324225" cy="2171700"/>
            <a:chOff x="2034" y="1504"/>
            <a:chExt cx="2094" cy="1824"/>
          </a:xfrm>
        </p:grpSpPr>
        <p:sp>
          <p:nvSpPr>
            <p:cNvPr id="16419" name="Line 74"/>
            <p:cNvSpPr>
              <a:spLocks noChangeShapeType="1"/>
            </p:cNvSpPr>
            <p:nvPr/>
          </p:nvSpPr>
          <p:spPr bwMode="auto">
            <a:xfrm>
              <a:off x="2352" y="1840"/>
              <a:ext cx="0" cy="10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0" name="Line 75"/>
            <p:cNvSpPr>
              <a:spLocks noChangeShapeType="1"/>
            </p:cNvSpPr>
            <p:nvPr/>
          </p:nvSpPr>
          <p:spPr bwMode="auto">
            <a:xfrm>
              <a:off x="3504" y="2512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421" name="Group 76"/>
            <p:cNvGrpSpPr>
              <a:grpSpLocks/>
            </p:cNvGrpSpPr>
            <p:nvPr/>
          </p:nvGrpSpPr>
          <p:grpSpPr bwMode="auto">
            <a:xfrm>
              <a:off x="2377" y="3050"/>
              <a:ext cx="1127" cy="278"/>
              <a:chOff x="2377" y="3274"/>
              <a:chExt cx="1127" cy="278"/>
            </a:xfrm>
          </p:grpSpPr>
          <p:sp>
            <p:nvSpPr>
              <p:cNvPr id="16432" name="AutoShape 77"/>
              <p:cNvSpPr>
                <a:spLocks/>
              </p:cNvSpPr>
              <p:nvPr/>
            </p:nvSpPr>
            <p:spPr bwMode="auto">
              <a:xfrm rot="-5471980">
                <a:off x="2898" y="2753"/>
                <a:ext cx="86" cy="1127"/>
              </a:xfrm>
              <a:prstGeom prst="leftBrace">
                <a:avLst>
                  <a:gd name="adj1" fmla="val 109205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16397" name="Object 78"/>
              <p:cNvGraphicFramePr>
                <a:graphicFrameLocks noChangeAspect="1"/>
              </p:cNvGraphicFramePr>
              <p:nvPr/>
            </p:nvGraphicFramePr>
            <p:xfrm>
              <a:off x="2876" y="3374"/>
              <a:ext cx="148" cy="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1" name="公式" r:id="rId21" imgW="241091" imgH="317225" progId="Equation.3">
                      <p:embed/>
                    </p:oleObj>
                  </mc:Choice>
                  <mc:Fallback>
                    <p:oleObj name="公式" r:id="rId21" imgW="241091" imgH="317225" progId="Equation.3">
                      <p:embed/>
                      <p:pic>
                        <p:nvPicPr>
                          <p:cNvPr id="0" name="Picture 4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" y="3374"/>
                            <a:ext cx="148" cy="1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387" name="Object 79"/>
            <p:cNvGraphicFramePr>
              <a:graphicFrameLocks noChangeAspect="1"/>
            </p:cNvGraphicFramePr>
            <p:nvPr/>
          </p:nvGraphicFramePr>
          <p:xfrm>
            <a:off x="2596" y="1900"/>
            <a:ext cx="62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52" name="Equation" r:id="rId23" imgW="2246760" imgH="647640" progId="Equation.3">
                    <p:embed/>
                  </p:oleObj>
                </mc:Choice>
                <mc:Fallback>
                  <p:oleObj name="Equation" r:id="rId23" imgW="2246760" imgH="647640" progId="Equation.3">
                    <p:embed/>
                    <p:pic>
                      <p:nvPicPr>
                        <p:cNvPr id="0" name="Picture 4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6" y="1900"/>
                          <a:ext cx="620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422" name="Group 80"/>
            <p:cNvGrpSpPr>
              <a:grpSpLocks/>
            </p:cNvGrpSpPr>
            <p:nvPr/>
          </p:nvGrpSpPr>
          <p:grpSpPr bwMode="auto">
            <a:xfrm>
              <a:off x="2400" y="2176"/>
              <a:ext cx="336" cy="712"/>
              <a:chOff x="2400" y="2400"/>
              <a:chExt cx="336" cy="712"/>
            </a:xfrm>
          </p:grpSpPr>
          <p:sp>
            <p:nvSpPr>
              <p:cNvPr id="16431" name="Line 81"/>
              <p:cNvSpPr>
                <a:spLocks noChangeShapeType="1"/>
              </p:cNvSpPr>
              <p:nvPr/>
            </p:nvSpPr>
            <p:spPr bwMode="auto">
              <a:xfrm>
                <a:off x="2736" y="2400"/>
                <a:ext cx="0" cy="7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16396" name="Object 82"/>
              <p:cNvGraphicFramePr>
                <a:graphicFrameLocks noChangeAspect="1"/>
              </p:cNvGraphicFramePr>
              <p:nvPr/>
            </p:nvGraphicFramePr>
            <p:xfrm>
              <a:off x="2400" y="2617"/>
              <a:ext cx="336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3" name="Equation" r:id="rId25" imgW="889000" imgH="419100" progId="Equation.3">
                      <p:embed/>
                    </p:oleObj>
                  </mc:Choice>
                  <mc:Fallback>
                    <p:oleObj name="Equation" r:id="rId25" imgW="889000" imgH="419100" progId="Equation.3">
                      <p:embed/>
                      <p:pic>
                        <p:nvPicPr>
                          <p:cNvPr id="0" name="Picture 4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0" y="2617"/>
                            <a:ext cx="336" cy="1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23" name="Group 83"/>
            <p:cNvGrpSpPr>
              <a:grpSpLocks/>
            </p:cNvGrpSpPr>
            <p:nvPr/>
          </p:nvGrpSpPr>
          <p:grpSpPr bwMode="auto">
            <a:xfrm>
              <a:off x="2784" y="2416"/>
              <a:ext cx="384" cy="480"/>
              <a:chOff x="2784" y="2640"/>
              <a:chExt cx="384" cy="480"/>
            </a:xfrm>
          </p:grpSpPr>
          <p:sp>
            <p:nvSpPr>
              <p:cNvPr id="16430" name="Line 84"/>
              <p:cNvSpPr>
                <a:spLocks noChangeShapeType="1"/>
              </p:cNvSpPr>
              <p:nvPr/>
            </p:nvSpPr>
            <p:spPr bwMode="auto">
              <a:xfrm>
                <a:off x="3168" y="264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16395" name="Object 85"/>
              <p:cNvGraphicFramePr>
                <a:graphicFrameLocks noChangeAspect="1"/>
              </p:cNvGraphicFramePr>
              <p:nvPr/>
            </p:nvGraphicFramePr>
            <p:xfrm>
              <a:off x="2784" y="2758"/>
              <a:ext cx="369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4" name="Equation" r:id="rId27" imgW="914400" imgH="419100" progId="Equation.3">
                      <p:embed/>
                    </p:oleObj>
                  </mc:Choice>
                  <mc:Fallback>
                    <p:oleObj name="Equation" r:id="rId27" imgW="914400" imgH="419100" progId="Equation.3">
                      <p:embed/>
                      <p:pic>
                        <p:nvPicPr>
                          <p:cNvPr id="0" name="Picture 4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2758"/>
                            <a:ext cx="369" cy="1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24" name="Group 86"/>
            <p:cNvGrpSpPr>
              <a:grpSpLocks/>
            </p:cNvGrpSpPr>
            <p:nvPr/>
          </p:nvGrpSpPr>
          <p:grpSpPr bwMode="auto">
            <a:xfrm>
              <a:off x="2675" y="2896"/>
              <a:ext cx="157" cy="192"/>
              <a:chOff x="4608" y="2880"/>
              <a:chExt cx="157" cy="192"/>
            </a:xfrm>
          </p:grpSpPr>
          <p:graphicFrame>
            <p:nvGraphicFramePr>
              <p:cNvPr id="16393" name="Object 87"/>
              <p:cNvGraphicFramePr>
                <a:graphicFrameLocks noChangeAspect="1"/>
              </p:cNvGraphicFramePr>
              <p:nvPr/>
            </p:nvGraphicFramePr>
            <p:xfrm>
              <a:off x="4608" y="2880"/>
              <a:ext cx="157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5" name="Equation" r:id="rId29" imgW="342751" imgH="418918" progId="Equation.3">
                      <p:embed/>
                    </p:oleObj>
                  </mc:Choice>
                  <mc:Fallback>
                    <p:oleObj name="Equation" r:id="rId29" imgW="342751" imgH="418918" progId="Equation.3">
                      <p:embed/>
                      <p:pic>
                        <p:nvPicPr>
                          <p:cNvPr id="0" name="Picture 4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8" y="2880"/>
                            <a:ext cx="157" cy="19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94" name="Object 88"/>
              <p:cNvGraphicFramePr>
                <a:graphicFrameLocks noChangeAspect="1"/>
              </p:cNvGraphicFramePr>
              <p:nvPr/>
            </p:nvGraphicFramePr>
            <p:xfrm>
              <a:off x="4656" y="2880"/>
              <a:ext cx="48" cy="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6" name="Equation" r:id="rId31" imgW="190417" imgH="190417" progId="Equation.3">
                      <p:embed/>
                    </p:oleObj>
                  </mc:Choice>
                  <mc:Fallback>
                    <p:oleObj name="Equation" r:id="rId31" imgW="190417" imgH="190417" progId="Equation.3">
                      <p:embed/>
                      <p:pic>
                        <p:nvPicPr>
                          <p:cNvPr id="0" name="Picture 4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2880"/>
                            <a:ext cx="48" cy="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25" name="Group 89"/>
            <p:cNvGrpSpPr>
              <a:grpSpLocks/>
            </p:cNvGrpSpPr>
            <p:nvPr/>
          </p:nvGrpSpPr>
          <p:grpSpPr bwMode="auto">
            <a:xfrm>
              <a:off x="3101" y="2896"/>
              <a:ext cx="163" cy="192"/>
              <a:chOff x="4445" y="2352"/>
              <a:chExt cx="163" cy="192"/>
            </a:xfrm>
          </p:grpSpPr>
          <p:graphicFrame>
            <p:nvGraphicFramePr>
              <p:cNvPr id="16391" name="Object 90"/>
              <p:cNvGraphicFramePr>
                <a:graphicFrameLocks noChangeAspect="1"/>
              </p:cNvGraphicFramePr>
              <p:nvPr/>
            </p:nvGraphicFramePr>
            <p:xfrm>
              <a:off x="4445" y="2352"/>
              <a:ext cx="163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7" name="Equation" r:id="rId33" imgW="355446" imgH="418918" progId="Equation.3">
                      <p:embed/>
                    </p:oleObj>
                  </mc:Choice>
                  <mc:Fallback>
                    <p:oleObj name="Equation" r:id="rId33" imgW="355446" imgH="418918" progId="Equation.3">
                      <p:embed/>
                      <p:pic>
                        <p:nvPicPr>
                          <p:cNvPr id="0" name="Picture 4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5" y="2352"/>
                            <a:ext cx="163" cy="19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92" name="Object 91"/>
              <p:cNvGraphicFramePr>
                <a:graphicFrameLocks noChangeAspect="1"/>
              </p:cNvGraphicFramePr>
              <p:nvPr/>
            </p:nvGraphicFramePr>
            <p:xfrm>
              <a:off x="4499" y="2352"/>
              <a:ext cx="48" cy="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8" name="Equation" r:id="rId35" imgW="190417" imgH="190417" progId="Equation.3">
                      <p:embed/>
                    </p:oleObj>
                  </mc:Choice>
                  <mc:Fallback>
                    <p:oleObj name="Equation" r:id="rId35" imgW="190417" imgH="190417" progId="Equation.3">
                      <p:embed/>
                      <p:pic>
                        <p:nvPicPr>
                          <p:cNvPr id="0" name="Picture 4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9" y="2352"/>
                            <a:ext cx="48" cy="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26" name="Group 92"/>
            <p:cNvGrpSpPr>
              <a:grpSpLocks/>
            </p:cNvGrpSpPr>
            <p:nvPr/>
          </p:nvGrpSpPr>
          <p:grpSpPr bwMode="auto">
            <a:xfrm>
              <a:off x="2034" y="1504"/>
              <a:ext cx="2094" cy="1632"/>
              <a:chOff x="1680" y="2528"/>
              <a:chExt cx="2094" cy="1632"/>
            </a:xfrm>
          </p:grpSpPr>
          <p:graphicFrame>
            <p:nvGraphicFramePr>
              <p:cNvPr id="16388" name="Object 93"/>
              <p:cNvGraphicFramePr>
                <a:graphicFrameLocks noChangeAspect="1"/>
              </p:cNvGraphicFramePr>
              <p:nvPr/>
            </p:nvGraphicFramePr>
            <p:xfrm>
              <a:off x="3600" y="3984"/>
              <a:ext cx="174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59" name="Equation" r:id="rId36" imgW="139700" imgH="139700" progId="Equation.3">
                      <p:embed/>
                    </p:oleObj>
                  </mc:Choice>
                  <mc:Fallback>
                    <p:oleObj name="Equation" r:id="rId36" imgW="139700" imgH="139700" progId="Equation.3">
                      <p:embed/>
                      <p:pic>
                        <p:nvPicPr>
                          <p:cNvPr id="0" name="Picture 4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3984"/>
                            <a:ext cx="174" cy="1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89" name="Object 94"/>
              <p:cNvGraphicFramePr>
                <a:graphicFrameLocks noChangeAspect="1"/>
              </p:cNvGraphicFramePr>
              <p:nvPr/>
            </p:nvGraphicFramePr>
            <p:xfrm>
              <a:off x="1680" y="2528"/>
              <a:ext cx="173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60" name="Equation" r:id="rId37" imgW="139579" imgH="164957" progId="Equation.3">
                      <p:embed/>
                    </p:oleObj>
                  </mc:Choice>
                  <mc:Fallback>
                    <p:oleObj name="Equation" r:id="rId37" imgW="139579" imgH="164957" progId="Equation.3">
                      <p:embed/>
                      <p:pic>
                        <p:nvPicPr>
                          <p:cNvPr id="0" name="Picture 4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2528"/>
                            <a:ext cx="173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28" name="Line 95"/>
              <p:cNvSpPr>
                <a:spLocks noChangeShapeType="1"/>
              </p:cNvSpPr>
              <p:nvPr/>
            </p:nvSpPr>
            <p:spPr bwMode="auto">
              <a:xfrm>
                <a:off x="1680" y="3936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9" name="Line 96"/>
              <p:cNvSpPr>
                <a:spLocks noChangeShapeType="1"/>
              </p:cNvSpPr>
              <p:nvPr/>
            </p:nvSpPr>
            <p:spPr bwMode="auto">
              <a:xfrm flipV="1">
                <a:off x="1891" y="2592"/>
                <a:ext cx="0" cy="14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16390" name="Object 97"/>
              <p:cNvGraphicFramePr>
                <a:graphicFrameLocks noChangeAspect="1"/>
              </p:cNvGraphicFramePr>
              <p:nvPr/>
            </p:nvGraphicFramePr>
            <p:xfrm>
              <a:off x="1680" y="3926"/>
              <a:ext cx="184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61" name="Equation" r:id="rId38" imgW="164814" imgH="177492" progId="Equation.3">
                      <p:embed/>
                    </p:oleObj>
                  </mc:Choice>
                  <mc:Fallback>
                    <p:oleObj name="Equation" r:id="rId38" imgW="164814" imgH="177492" progId="Equation.3">
                      <p:embed/>
                      <p:pic>
                        <p:nvPicPr>
                          <p:cNvPr id="0" name="Picture 4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3926"/>
                            <a:ext cx="184" cy="2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27" name="Freeform 98"/>
            <p:cNvSpPr>
              <a:spLocks/>
            </p:cNvSpPr>
            <p:nvPr/>
          </p:nvSpPr>
          <p:spPr bwMode="auto">
            <a:xfrm>
              <a:off x="2352" y="1840"/>
              <a:ext cx="1152" cy="672"/>
            </a:xfrm>
            <a:custGeom>
              <a:avLst/>
              <a:gdLst>
                <a:gd name="T0" fmla="*/ 0 w 1152"/>
                <a:gd name="T1" fmla="*/ 0 h 672"/>
                <a:gd name="T2" fmla="*/ 432 w 1152"/>
                <a:gd name="T3" fmla="*/ 384 h 672"/>
                <a:gd name="T4" fmla="*/ 912 w 1152"/>
                <a:gd name="T5" fmla="*/ 624 h 672"/>
                <a:gd name="T6" fmla="*/ 1152 w 1152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672"/>
                <a:gd name="T14" fmla="*/ 1152 w 115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672">
                  <a:moveTo>
                    <a:pt x="0" y="0"/>
                  </a:moveTo>
                  <a:cubicBezTo>
                    <a:pt x="140" y="140"/>
                    <a:pt x="280" y="280"/>
                    <a:pt x="432" y="384"/>
                  </a:cubicBezTo>
                  <a:cubicBezTo>
                    <a:pt x="584" y="488"/>
                    <a:pt x="792" y="576"/>
                    <a:pt x="912" y="624"/>
                  </a:cubicBezTo>
                  <a:cubicBezTo>
                    <a:pt x="1032" y="672"/>
                    <a:pt x="1112" y="664"/>
                    <a:pt x="1152" y="6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0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5" grpId="0" animBg="1"/>
      <p:bldP spid="202776" grpId="0" animBg="1"/>
      <p:bldP spid="202777" grpId="0" animBg="1"/>
      <p:bldP spid="202797" grpId="0" autoUpdateAnimBg="0"/>
      <p:bldP spid="202798" grpId="0" autoUpdateAnimBg="0"/>
      <p:bldP spid="20279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11530"/>
              </p:ext>
            </p:extLst>
          </p:nvPr>
        </p:nvGraphicFramePr>
        <p:xfrm>
          <a:off x="0" y="479425"/>
          <a:ext cx="91440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8" name="文档" r:id="rId3" imgW="4460877" imgH="1386877" progId="Word.Document.12">
                  <p:embed/>
                </p:oleObj>
              </mc:Choice>
              <mc:Fallback>
                <p:oleObj name="文档" r:id="rId3" imgW="4460877" imgH="1386877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9425"/>
                        <a:ext cx="9144000" cy="284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5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 smtClean="0"/>
              <a:t>微积分的创立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庄子（约前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369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前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286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年）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    一尺之棰，日截其半，万世不竭。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刘徽（割圆术，约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225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—295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年）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    割之弥细，所失弥少。割之又割，以至于不可割，则与圆周合体，而无所失矣。</a:t>
            </a:r>
          </a:p>
        </p:txBody>
      </p:sp>
    </p:spTree>
    <p:extLst>
      <p:ext uri="{BB962C8B-B14F-4D97-AF65-F5344CB8AC3E}">
        <p14:creationId xmlns:p14="http://schemas.microsoft.com/office/powerpoint/2010/main" val="19340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476375" y="3501629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ea typeface="楷体_GB2312" charset="-122"/>
              </a:rPr>
              <a:t>偶函数</a:t>
            </a:r>
            <a:r>
              <a:rPr lang="zh-CN" altLang="en-US">
                <a:ea typeface="楷体_GB2312" charset="-122"/>
              </a:rPr>
              <a:t>的图形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06475" y="1707356"/>
            <a:ext cx="3709988" cy="1614488"/>
            <a:chOff x="1632" y="2112"/>
            <a:chExt cx="2718" cy="1536"/>
          </a:xfrm>
        </p:grpSpPr>
        <p:graphicFrame>
          <p:nvGraphicFramePr>
            <p:cNvPr id="17421" name="Object 15"/>
            <p:cNvGraphicFramePr>
              <a:graphicFrameLocks noChangeAspect="1"/>
            </p:cNvGraphicFramePr>
            <p:nvPr/>
          </p:nvGraphicFramePr>
          <p:xfrm>
            <a:off x="4176" y="3408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59" name="Equation" r:id="rId3" imgW="139700" imgH="139700" progId="Equation.3">
                    <p:embed/>
                  </p:oleObj>
                </mc:Choice>
                <mc:Fallback>
                  <p:oleObj name="Equation" r:id="rId3" imgW="139700" imgH="139700" progId="Equation.3">
                    <p:embed/>
                    <p:pic>
                      <p:nvPicPr>
                        <p:cNvPr id="0" name="Picture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3408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2" name="Object 16"/>
            <p:cNvGraphicFramePr>
              <a:graphicFrameLocks noChangeAspect="1"/>
            </p:cNvGraphicFramePr>
            <p:nvPr/>
          </p:nvGraphicFramePr>
          <p:xfrm>
            <a:off x="2707" y="2112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60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Picture 2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7" y="2112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60" name="Line 17"/>
            <p:cNvSpPr>
              <a:spLocks noChangeShapeType="1"/>
            </p:cNvSpPr>
            <p:nvPr/>
          </p:nvSpPr>
          <p:spPr bwMode="auto">
            <a:xfrm>
              <a:off x="1632" y="3360"/>
              <a:ext cx="2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1" name="Line 18"/>
            <p:cNvSpPr>
              <a:spLocks noChangeShapeType="1"/>
            </p:cNvSpPr>
            <p:nvPr/>
          </p:nvSpPr>
          <p:spPr bwMode="auto">
            <a:xfrm flipV="1">
              <a:off x="2928" y="2112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7423" name="Object 19"/>
            <p:cNvGraphicFramePr>
              <a:graphicFrameLocks noChangeAspect="1"/>
            </p:cNvGraphicFramePr>
            <p:nvPr/>
          </p:nvGraphicFramePr>
          <p:xfrm>
            <a:off x="2736" y="3350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61" name="Equation" r:id="rId7" imgW="164814" imgH="177492" progId="Equation.3">
                    <p:embed/>
                  </p:oleObj>
                </mc:Choice>
                <mc:Fallback>
                  <p:oleObj name="Equation" r:id="rId7" imgW="164814" imgH="177492" progId="Equation.3">
                    <p:embed/>
                    <p:pic>
                      <p:nvPicPr>
                        <p:cNvPr id="0" name="Picture 2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350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174750" y="2336007"/>
            <a:ext cx="3201988" cy="859631"/>
            <a:chOff x="1919" y="2784"/>
            <a:chExt cx="2017" cy="722"/>
          </a:xfrm>
        </p:grpSpPr>
        <p:sp>
          <p:nvSpPr>
            <p:cNvPr id="17458" name="Freeform 21"/>
            <p:cNvSpPr>
              <a:spLocks/>
            </p:cNvSpPr>
            <p:nvPr/>
          </p:nvSpPr>
          <p:spPr bwMode="auto">
            <a:xfrm>
              <a:off x="1919" y="2784"/>
              <a:ext cx="1" cy="722"/>
            </a:xfrm>
            <a:custGeom>
              <a:avLst/>
              <a:gdLst>
                <a:gd name="T0" fmla="*/ 0 w 1"/>
                <a:gd name="T1" fmla="*/ 0 h 722"/>
                <a:gd name="T2" fmla="*/ 0 w 1"/>
                <a:gd name="T3" fmla="*/ 722 h 722"/>
                <a:gd name="T4" fmla="*/ 0 60000 65536"/>
                <a:gd name="T5" fmla="*/ 0 60000 65536"/>
                <a:gd name="T6" fmla="*/ 0 w 1"/>
                <a:gd name="T7" fmla="*/ 0 h 722"/>
                <a:gd name="T8" fmla="*/ 1 w 1"/>
                <a:gd name="T9" fmla="*/ 722 h 7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22">
                  <a:moveTo>
                    <a:pt x="0" y="0"/>
                  </a:moveTo>
                  <a:lnTo>
                    <a:pt x="0" y="72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9" name="Line 22"/>
            <p:cNvSpPr>
              <a:spLocks noChangeShapeType="1"/>
            </p:cNvSpPr>
            <p:nvPr/>
          </p:nvSpPr>
          <p:spPr bwMode="auto">
            <a:xfrm>
              <a:off x="3936" y="278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23" name="Freeform 23"/>
          <p:cNvSpPr>
            <a:spLocks/>
          </p:cNvSpPr>
          <p:nvPr/>
        </p:nvSpPr>
        <p:spPr bwMode="auto">
          <a:xfrm>
            <a:off x="2759076" y="2031206"/>
            <a:ext cx="1617663" cy="901304"/>
          </a:xfrm>
          <a:custGeom>
            <a:avLst/>
            <a:gdLst>
              <a:gd name="T0" fmla="*/ 0 w 1019"/>
              <a:gd name="T1" fmla="*/ 1193800 h 757"/>
              <a:gd name="T2" fmla="*/ 319088 w 1019"/>
              <a:gd name="T3" fmla="*/ 1019175 h 757"/>
              <a:gd name="T4" fmla="*/ 931863 w 1019"/>
              <a:gd name="T5" fmla="*/ 101600 h 757"/>
              <a:gd name="T6" fmla="*/ 1617663 w 1019"/>
              <a:gd name="T7" fmla="*/ 406400 h 757"/>
              <a:gd name="T8" fmla="*/ 0 60000 65536"/>
              <a:gd name="T9" fmla="*/ 0 60000 65536"/>
              <a:gd name="T10" fmla="*/ 0 60000 65536"/>
              <a:gd name="T11" fmla="*/ 0 60000 65536"/>
              <a:gd name="T12" fmla="*/ 0 w 1019"/>
              <a:gd name="T13" fmla="*/ 0 h 757"/>
              <a:gd name="T14" fmla="*/ 1019 w 1019"/>
              <a:gd name="T15" fmla="*/ 757 h 7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9" h="757">
                <a:moveTo>
                  <a:pt x="0" y="752"/>
                </a:moveTo>
                <a:cubicBezTo>
                  <a:pt x="33" y="735"/>
                  <a:pt x="103" y="757"/>
                  <a:pt x="201" y="642"/>
                </a:cubicBezTo>
                <a:cubicBezTo>
                  <a:pt x="299" y="527"/>
                  <a:pt x="451" y="128"/>
                  <a:pt x="587" y="64"/>
                </a:cubicBezTo>
                <a:cubicBezTo>
                  <a:pt x="723" y="0"/>
                  <a:pt x="871" y="128"/>
                  <a:pt x="1019" y="25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24" name="Freeform 24"/>
          <p:cNvSpPr>
            <a:spLocks/>
          </p:cNvSpPr>
          <p:nvPr/>
        </p:nvSpPr>
        <p:spPr bwMode="auto">
          <a:xfrm>
            <a:off x="1162051" y="2072879"/>
            <a:ext cx="1597025" cy="853678"/>
          </a:xfrm>
          <a:custGeom>
            <a:avLst/>
            <a:gdLst>
              <a:gd name="T0" fmla="*/ 1597025 w 1006"/>
              <a:gd name="T1" fmla="*/ 1138237 h 717"/>
              <a:gd name="T2" fmla="*/ 1320800 w 1006"/>
              <a:gd name="T3" fmla="*/ 963612 h 717"/>
              <a:gd name="T4" fmla="*/ 928688 w 1006"/>
              <a:gd name="T5" fmla="*/ 368300 h 717"/>
              <a:gd name="T6" fmla="*/ 550863 w 1006"/>
              <a:gd name="T7" fmla="*/ 6350 h 717"/>
              <a:gd name="T8" fmla="*/ 0 w 1006"/>
              <a:gd name="T9" fmla="*/ 325437 h 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6"/>
              <a:gd name="T16" fmla="*/ 0 h 717"/>
              <a:gd name="T17" fmla="*/ 1006 w 1006"/>
              <a:gd name="T18" fmla="*/ 717 h 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6" h="717">
                <a:moveTo>
                  <a:pt x="1006" y="717"/>
                </a:moveTo>
                <a:cubicBezTo>
                  <a:pt x="977" y="700"/>
                  <a:pt x="902" y="688"/>
                  <a:pt x="832" y="607"/>
                </a:cubicBezTo>
                <a:cubicBezTo>
                  <a:pt x="762" y="526"/>
                  <a:pt x="666" y="332"/>
                  <a:pt x="585" y="232"/>
                </a:cubicBezTo>
                <a:cubicBezTo>
                  <a:pt x="504" y="132"/>
                  <a:pt x="444" y="8"/>
                  <a:pt x="347" y="4"/>
                </a:cubicBezTo>
                <a:cubicBezTo>
                  <a:pt x="250" y="0"/>
                  <a:pt x="72" y="163"/>
                  <a:pt x="0" y="20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25" name="Line 25"/>
          <p:cNvSpPr>
            <a:spLocks noChangeShapeType="1"/>
          </p:cNvSpPr>
          <p:nvPr/>
        </p:nvSpPr>
        <p:spPr bwMode="auto">
          <a:xfrm>
            <a:off x="2090738" y="2336006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04826" name="Object 26"/>
          <p:cNvGraphicFramePr>
            <a:graphicFrameLocks noChangeAspect="1"/>
          </p:cNvGraphicFramePr>
          <p:nvPr/>
        </p:nvGraphicFramePr>
        <p:xfrm>
          <a:off x="1241426" y="2564607"/>
          <a:ext cx="849313" cy="24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2" name="公式" r:id="rId9" imgW="1066337" imgH="406224" progId="Equation.3">
                  <p:embed/>
                </p:oleObj>
              </mc:Choice>
              <mc:Fallback>
                <p:oleObj name="公式" r:id="rId9" imgW="1066337" imgH="406224" progId="Equation.3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6" y="2564607"/>
                        <a:ext cx="849313" cy="241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7" name="Object 27"/>
          <p:cNvGraphicFramePr>
            <a:graphicFrameLocks noChangeAspect="1"/>
          </p:cNvGraphicFramePr>
          <p:nvPr/>
        </p:nvGraphicFramePr>
        <p:xfrm>
          <a:off x="2951164" y="1821656"/>
          <a:ext cx="1196975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3" name="公式" r:id="rId11" imgW="2424600" imgH="660240" progId="Equation.3">
                  <p:embed/>
                </p:oleObj>
              </mc:Choice>
              <mc:Fallback>
                <p:oleObj name="公式" r:id="rId11" imgW="2424600" imgH="660240" progId="Equation.3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4" y="1821656"/>
                        <a:ext cx="1196975" cy="248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8" name="Object 28"/>
          <p:cNvGraphicFramePr>
            <a:graphicFrameLocks noChangeAspect="1"/>
          </p:cNvGraphicFramePr>
          <p:nvPr/>
        </p:nvGraphicFramePr>
        <p:xfrm>
          <a:off x="3462339" y="2564607"/>
          <a:ext cx="650875" cy="235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4" name="公式" r:id="rId13" imgW="837836" imgH="406224" progId="Equation.3">
                  <p:embed/>
                </p:oleObj>
              </mc:Choice>
              <mc:Fallback>
                <p:oleObj name="公式" r:id="rId13" imgW="837836" imgH="406224" progId="Equation.3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9" y="2564607"/>
                        <a:ext cx="650875" cy="235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360738" y="2336006"/>
            <a:ext cx="215900" cy="1058466"/>
            <a:chOff x="3296" y="2784"/>
            <a:chExt cx="136" cy="889"/>
          </a:xfrm>
        </p:grpSpPr>
        <p:sp>
          <p:nvSpPr>
            <p:cNvPr id="17457" name="Line 30"/>
            <p:cNvSpPr>
              <a:spLocks noChangeShapeType="1"/>
            </p:cNvSpPr>
            <p:nvPr/>
          </p:nvSpPr>
          <p:spPr bwMode="auto">
            <a:xfrm>
              <a:off x="3360" y="2784"/>
              <a:ext cx="0" cy="6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7420" name="Object 31"/>
            <p:cNvGraphicFramePr>
              <a:graphicFrameLocks noChangeAspect="1"/>
            </p:cNvGraphicFramePr>
            <p:nvPr/>
          </p:nvGraphicFramePr>
          <p:xfrm>
            <a:off x="3296" y="3544"/>
            <a:ext cx="136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65" name="Equation" r:id="rId15" imgW="253890" imgH="241195" progId="Equation.3">
                    <p:embed/>
                  </p:oleObj>
                </mc:Choice>
                <mc:Fallback>
                  <p:oleObj name="Equation" r:id="rId15" imgW="253890" imgH="241195" progId="Equation.3">
                    <p:embed/>
                    <p:pic>
                      <p:nvPicPr>
                        <p:cNvPr id="0" name="Picture 3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3544"/>
                          <a:ext cx="136" cy="1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38338" y="2336006"/>
            <a:ext cx="304800" cy="1067991"/>
            <a:chOff x="2400" y="2784"/>
            <a:chExt cx="192" cy="897"/>
          </a:xfrm>
        </p:grpSpPr>
        <p:sp>
          <p:nvSpPr>
            <p:cNvPr id="17454" name="Line 33"/>
            <p:cNvSpPr>
              <a:spLocks noChangeShapeType="1"/>
            </p:cNvSpPr>
            <p:nvPr/>
          </p:nvSpPr>
          <p:spPr bwMode="auto">
            <a:xfrm>
              <a:off x="2496" y="2784"/>
              <a:ext cx="0" cy="6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55" name="Group 34"/>
            <p:cNvGrpSpPr>
              <a:grpSpLocks/>
            </p:cNvGrpSpPr>
            <p:nvPr/>
          </p:nvGrpSpPr>
          <p:grpSpPr bwMode="auto">
            <a:xfrm>
              <a:off x="2400" y="3552"/>
              <a:ext cx="192" cy="129"/>
              <a:chOff x="2400" y="3408"/>
              <a:chExt cx="192" cy="129"/>
            </a:xfrm>
          </p:grpSpPr>
          <p:graphicFrame>
            <p:nvGraphicFramePr>
              <p:cNvPr id="17419" name="Object 35"/>
              <p:cNvGraphicFramePr>
                <a:graphicFrameLocks noChangeAspect="1"/>
              </p:cNvGraphicFramePr>
              <p:nvPr/>
            </p:nvGraphicFramePr>
            <p:xfrm>
              <a:off x="2456" y="3408"/>
              <a:ext cx="136" cy="1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66" name="Equation" r:id="rId17" imgW="253890" imgH="241195" progId="Equation.3">
                      <p:embed/>
                    </p:oleObj>
                  </mc:Choice>
                  <mc:Fallback>
                    <p:oleObj name="Equation" r:id="rId17" imgW="253890" imgH="241195" progId="Equation.3">
                      <p:embed/>
                      <p:pic>
                        <p:nvPicPr>
                          <p:cNvPr id="0" name="Picture 3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56" y="3408"/>
                            <a:ext cx="136" cy="1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56" name="Line 36"/>
              <p:cNvSpPr>
                <a:spLocks noChangeShapeType="1"/>
              </p:cNvSpPr>
              <p:nvPr/>
            </p:nvSpPr>
            <p:spPr bwMode="auto">
              <a:xfrm>
                <a:off x="2400" y="345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32" name="Text Box 37"/>
          <p:cNvSpPr txBox="1">
            <a:spLocks noChangeArrowheads="1"/>
          </p:cNvSpPr>
          <p:nvPr/>
        </p:nvSpPr>
        <p:spPr bwMode="auto">
          <a:xfrm>
            <a:off x="612776" y="33338"/>
            <a:ext cx="331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(3)  </a:t>
            </a:r>
            <a:r>
              <a:rPr lang="zh-CN" altLang="en-US">
                <a:solidFill>
                  <a:srgbClr val="FF0000"/>
                </a:solidFill>
                <a:ea typeface="楷体_GB2312" charset="-122"/>
              </a:rPr>
              <a:t>函数的奇偶性</a:t>
            </a:r>
            <a:r>
              <a:rPr lang="en-US" altLang="zh-CN">
                <a:solidFill>
                  <a:srgbClr val="FF0000"/>
                </a:solidFill>
                <a:ea typeface="楷体_GB2312" charset="-122"/>
              </a:rPr>
              <a:t>:</a:t>
            </a:r>
          </a:p>
        </p:txBody>
      </p:sp>
      <p:sp>
        <p:nvSpPr>
          <p:cNvPr id="204838" name="Rectangle 38"/>
          <p:cNvSpPr>
            <a:spLocks noChangeArrowheads="1"/>
          </p:cNvSpPr>
          <p:nvPr/>
        </p:nvSpPr>
        <p:spPr bwMode="auto">
          <a:xfrm>
            <a:off x="611189" y="369093"/>
            <a:ext cx="8137525" cy="154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设函数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定义域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关于原点对称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若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对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有          </a:t>
            </a:r>
          </a:p>
          <a:p>
            <a:pPr>
              <a:lnSpc>
                <a:spcPct val="115000"/>
              </a:lnSpc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                        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(−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)=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则称函数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为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偶函数 </a:t>
            </a:r>
            <a:endParaRPr lang="zh-CN" altLang="en-US" sz="2800" b="1" dirty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932364" y="1165622"/>
            <a:ext cx="3743325" cy="2443163"/>
            <a:chOff x="1837" y="1162"/>
            <a:chExt cx="2358" cy="2052"/>
          </a:xfrm>
        </p:grpSpPr>
        <p:grpSp>
          <p:nvGrpSpPr>
            <p:cNvPr id="17439" name="Group 61"/>
            <p:cNvGrpSpPr>
              <a:grpSpLocks/>
            </p:cNvGrpSpPr>
            <p:nvPr/>
          </p:nvGrpSpPr>
          <p:grpSpPr bwMode="auto">
            <a:xfrm>
              <a:off x="1837" y="1525"/>
              <a:ext cx="2207" cy="1314"/>
              <a:chOff x="2640" y="2112"/>
              <a:chExt cx="2478" cy="1536"/>
            </a:xfrm>
          </p:grpSpPr>
          <p:graphicFrame>
            <p:nvGraphicFramePr>
              <p:cNvPr id="17416" name="Object 62"/>
              <p:cNvGraphicFramePr>
                <a:graphicFrameLocks noChangeAspect="1"/>
              </p:cNvGraphicFramePr>
              <p:nvPr/>
            </p:nvGraphicFramePr>
            <p:xfrm>
              <a:off x="4944" y="3072"/>
              <a:ext cx="174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67" name="Equation" r:id="rId18" imgW="139700" imgH="139700" progId="Equation.3">
                      <p:embed/>
                    </p:oleObj>
                  </mc:Choice>
                  <mc:Fallback>
                    <p:oleObj name="Equation" r:id="rId18" imgW="139700" imgH="139700" progId="Equation.3">
                      <p:embed/>
                      <p:pic>
                        <p:nvPicPr>
                          <p:cNvPr id="0" name="Picture 3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3072"/>
                            <a:ext cx="174" cy="1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17" name="Object 63"/>
              <p:cNvGraphicFramePr>
                <a:graphicFrameLocks noChangeAspect="1"/>
              </p:cNvGraphicFramePr>
              <p:nvPr/>
            </p:nvGraphicFramePr>
            <p:xfrm>
              <a:off x="3552" y="2112"/>
              <a:ext cx="173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68" name="Equation" r:id="rId19" imgW="139579" imgH="164957" progId="Equation.3">
                      <p:embed/>
                    </p:oleObj>
                  </mc:Choice>
                  <mc:Fallback>
                    <p:oleObj name="Equation" r:id="rId19" imgW="139579" imgH="164957" progId="Equation.3">
                      <p:embed/>
                      <p:pic>
                        <p:nvPicPr>
                          <p:cNvPr id="0" name="Picture 3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112"/>
                            <a:ext cx="173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52" name="Line 64"/>
              <p:cNvSpPr>
                <a:spLocks noChangeShapeType="1"/>
              </p:cNvSpPr>
              <p:nvPr/>
            </p:nvSpPr>
            <p:spPr bwMode="auto">
              <a:xfrm>
                <a:off x="2640" y="3024"/>
                <a:ext cx="24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3" name="Line 65"/>
              <p:cNvSpPr>
                <a:spLocks noChangeShapeType="1"/>
              </p:cNvSpPr>
              <p:nvPr/>
            </p:nvSpPr>
            <p:spPr bwMode="auto">
              <a:xfrm flipV="1">
                <a:off x="3744" y="2112"/>
                <a:ext cx="0" cy="15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17418" name="Object 66"/>
              <p:cNvGraphicFramePr>
                <a:graphicFrameLocks noChangeAspect="1"/>
              </p:cNvGraphicFramePr>
              <p:nvPr/>
            </p:nvGraphicFramePr>
            <p:xfrm>
              <a:off x="3744" y="3014"/>
              <a:ext cx="184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69" name="Equation" r:id="rId20" imgW="164814" imgH="177492" progId="Equation.3">
                      <p:embed/>
                    </p:oleObj>
                  </mc:Choice>
                  <mc:Fallback>
                    <p:oleObj name="Equation" r:id="rId20" imgW="164814" imgH="177492" progId="Equation.3">
                      <p:embed/>
                      <p:pic>
                        <p:nvPicPr>
                          <p:cNvPr id="0" name="Picture 3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3014"/>
                            <a:ext cx="184" cy="2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440" name="Line 67"/>
            <p:cNvSpPr>
              <a:spLocks noChangeShapeType="1"/>
            </p:cNvSpPr>
            <p:nvPr/>
          </p:nvSpPr>
          <p:spPr bwMode="auto">
            <a:xfrm flipV="1">
              <a:off x="2196" y="1678"/>
              <a:ext cx="1248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Freeform 68"/>
            <p:cNvSpPr>
              <a:spLocks/>
            </p:cNvSpPr>
            <p:nvPr/>
          </p:nvSpPr>
          <p:spPr bwMode="auto">
            <a:xfrm>
              <a:off x="2820" y="1390"/>
              <a:ext cx="709" cy="912"/>
            </a:xfrm>
            <a:custGeom>
              <a:avLst/>
              <a:gdLst>
                <a:gd name="T0" fmla="*/ 0 w 709"/>
                <a:gd name="T1" fmla="*/ 912 h 912"/>
                <a:gd name="T2" fmla="*/ 432 w 709"/>
                <a:gd name="T3" fmla="*/ 720 h 912"/>
                <a:gd name="T4" fmla="*/ 635 w 709"/>
                <a:gd name="T5" fmla="*/ 293 h 912"/>
                <a:gd name="T6" fmla="*/ 709 w 709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9"/>
                <a:gd name="T13" fmla="*/ 0 h 912"/>
                <a:gd name="T14" fmla="*/ 709 w 709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9" h="912">
                  <a:moveTo>
                    <a:pt x="0" y="912"/>
                  </a:moveTo>
                  <a:cubicBezTo>
                    <a:pt x="160" y="888"/>
                    <a:pt x="326" y="823"/>
                    <a:pt x="432" y="720"/>
                  </a:cubicBezTo>
                  <a:cubicBezTo>
                    <a:pt x="538" y="617"/>
                    <a:pt x="589" y="413"/>
                    <a:pt x="635" y="293"/>
                  </a:cubicBezTo>
                  <a:cubicBezTo>
                    <a:pt x="681" y="173"/>
                    <a:pt x="694" y="61"/>
                    <a:pt x="709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69"/>
            <p:cNvSpPr>
              <a:spLocks/>
            </p:cNvSpPr>
            <p:nvPr/>
          </p:nvSpPr>
          <p:spPr bwMode="auto">
            <a:xfrm rot="10800000">
              <a:off x="2111" y="2302"/>
              <a:ext cx="709" cy="912"/>
            </a:xfrm>
            <a:custGeom>
              <a:avLst/>
              <a:gdLst>
                <a:gd name="T0" fmla="*/ 0 w 709"/>
                <a:gd name="T1" fmla="*/ 912 h 912"/>
                <a:gd name="T2" fmla="*/ 432 w 709"/>
                <a:gd name="T3" fmla="*/ 720 h 912"/>
                <a:gd name="T4" fmla="*/ 635 w 709"/>
                <a:gd name="T5" fmla="*/ 293 h 912"/>
                <a:gd name="T6" fmla="*/ 709 w 709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9"/>
                <a:gd name="T13" fmla="*/ 0 h 912"/>
                <a:gd name="T14" fmla="*/ 709 w 709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9" h="912">
                  <a:moveTo>
                    <a:pt x="0" y="912"/>
                  </a:moveTo>
                  <a:cubicBezTo>
                    <a:pt x="160" y="888"/>
                    <a:pt x="326" y="823"/>
                    <a:pt x="432" y="720"/>
                  </a:cubicBezTo>
                  <a:cubicBezTo>
                    <a:pt x="538" y="617"/>
                    <a:pt x="589" y="413"/>
                    <a:pt x="635" y="293"/>
                  </a:cubicBezTo>
                  <a:cubicBezTo>
                    <a:pt x="681" y="173"/>
                    <a:pt x="694" y="61"/>
                    <a:pt x="709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43" name="Group 70"/>
            <p:cNvGrpSpPr>
              <a:grpSpLocks/>
            </p:cNvGrpSpPr>
            <p:nvPr/>
          </p:nvGrpSpPr>
          <p:grpSpPr bwMode="auto">
            <a:xfrm>
              <a:off x="3380" y="1678"/>
              <a:ext cx="136" cy="793"/>
              <a:chOff x="3440" y="2400"/>
              <a:chExt cx="136" cy="793"/>
            </a:xfrm>
          </p:grpSpPr>
          <p:sp>
            <p:nvSpPr>
              <p:cNvPr id="17451" name="Line 71"/>
              <p:cNvSpPr>
                <a:spLocks noChangeShapeType="1"/>
              </p:cNvSpPr>
              <p:nvPr/>
            </p:nvSpPr>
            <p:spPr bwMode="auto">
              <a:xfrm>
                <a:off x="3504" y="2400"/>
                <a:ext cx="0" cy="6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17415" name="Object 72"/>
              <p:cNvGraphicFramePr>
                <a:graphicFrameLocks noChangeAspect="1"/>
              </p:cNvGraphicFramePr>
              <p:nvPr/>
            </p:nvGraphicFramePr>
            <p:xfrm>
              <a:off x="3440" y="3064"/>
              <a:ext cx="136" cy="1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70" name="Equation" r:id="rId21" imgW="253890" imgH="241195" progId="Equation.3">
                      <p:embed/>
                    </p:oleObj>
                  </mc:Choice>
                  <mc:Fallback>
                    <p:oleObj name="Equation" r:id="rId21" imgW="253890" imgH="241195" progId="Equation.3">
                      <p:embed/>
                      <p:pic>
                        <p:nvPicPr>
                          <p:cNvPr id="0" name="Picture 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0" y="3064"/>
                            <a:ext cx="136" cy="1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444" name="Group 73"/>
            <p:cNvGrpSpPr>
              <a:grpSpLocks/>
            </p:cNvGrpSpPr>
            <p:nvPr/>
          </p:nvGrpSpPr>
          <p:grpSpPr bwMode="auto">
            <a:xfrm>
              <a:off x="2004" y="2302"/>
              <a:ext cx="192" cy="626"/>
              <a:chOff x="2064" y="3024"/>
              <a:chExt cx="192" cy="626"/>
            </a:xfrm>
          </p:grpSpPr>
          <p:sp>
            <p:nvSpPr>
              <p:cNvPr id="17448" name="Line 74"/>
              <p:cNvSpPr>
                <a:spLocks noChangeShapeType="1"/>
              </p:cNvSpPr>
              <p:nvPr/>
            </p:nvSpPr>
            <p:spPr bwMode="auto">
              <a:xfrm>
                <a:off x="2256" y="3024"/>
                <a:ext cx="0" cy="6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49" name="Group 75"/>
              <p:cNvGrpSpPr>
                <a:grpSpLocks/>
              </p:cNvGrpSpPr>
              <p:nvPr/>
            </p:nvGrpSpPr>
            <p:grpSpPr bwMode="auto">
              <a:xfrm>
                <a:off x="2064" y="3072"/>
                <a:ext cx="192" cy="129"/>
                <a:chOff x="2928" y="3072"/>
                <a:chExt cx="192" cy="129"/>
              </a:xfrm>
            </p:grpSpPr>
            <p:graphicFrame>
              <p:nvGraphicFramePr>
                <p:cNvPr id="17414" name="Object 76"/>
                <p:cNvGraphicFramePr>
                  <a:graphicFrameLocks noChangeAspect="1"/>
                </p:cNvGraphicFramePr>
                <p:nvPr/>
              </p:nvGraphicFramePr>
              <p:xfrm>
                <a:off x="2984" y="3072"/>
                <a:ext cx="136" cy="12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071" name="Equation" r:id="rId22" imgW="253890" imgH="241195" progId="Equation.3">
                        <p:embed/>
                      </p:oleObj>
                    </mc:Choice>
                    <mc:Fallback>
                      <p:oleObj name="Equation" r:id="rId22" imgW="253890" imgH="241195" progId="Equation.3">
                        <p:embed/>
                        <p:pic>
                          <p:nvPicPr>
                            <p:cNvPr id="0" name="Picture 30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4" y="3072"/>
                              <a:ext cx="136" cy="12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450" name="Line 77"/>
                <p:cNvSpPr>
                  <a:spLocks noChangeShapeType="1"/>
                </p:cNvSpPr>
                <p:nvPr/>
              </p:nvSpPr>
              <p:spPr bwMode="auto">
                <a:xfrm>
                  <a:off x="2928" y="312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7445" name="Rectangle 78"/>
            <p:cNvSpPr>
              <a:spLocks noChangeArrowheads="1"/>
            </p:cNvSpPr>
            <p:nvPr/>
          </p:nvSpPr>
          <p:spPr bwMode="auto">
            <a:xfrm>
              <a:off x="3334" y="1162"/>
              <a:ext cx="86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zh-CN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altLang="zh-CN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7446" name="Rectangle 79"/>
            <p:cNvSpPr>
              <a:spLocks noChangeArrowheads="1"/>
            </p:cNvSpPr>
            <p:nvPr/>
          </p:nvSpPr>
          <p:spPr bwMode="auto">
            <a:xfrm>
              <a:off x="2154" y="2840"/>
              <a:ext cx="6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(−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en-US" altLang="zh-C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7" name="Rectangle 80"/>
            <p:cNvSpPr>
              <a:spLocks noChangeArrowheads="1"/>
            </p:cNvSpPr>
            <p:nvPr/>
          </p:nvSpPr>
          <p:spPr bwMode="auto">
            <a:xfrm>
              <a:off x="3424" y="1570"/>
              <a:ext cx="6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i="1"/>
                <a:t>f</a:t>
              </a:r>
              <a:r>
                <a:rPr lang="en-US" altLang="zh-CN">
                  <a:sym typeface="Symbol" pitchFamily="18" charset="2"/>
                </a:rPr>
                <a:t>(</a:t>
              </a:r>
              <a:r>
                <a:rPr lang="en-US" altLang="zh-CN" i="1"/>
                <a:t>x</a:t>
              </a:r>
              <a:r>
                <a:rPr lang="en-US" altLang="zh-CN">
                  <a:sym typeface="Symbol" pitchFamily="18" charset="2"/>
                </a:rPr>
                <a:t>)</a:t>
              </a:r>
              <a:endParaRPr lang="en-US" altLang="zh-CN"/>
            </a:p>
          </p:txBody>
        </p:sp>
      </p:grpSp>
      <p:sp>
        <p:nvSpPr>
          <p:cNvPr id="204881" name="Rectangle 81"/>
          <p:cNvSpPr>
            <a:spLocks noChangeArrowheads="1"/>
          </p:cNvSpPr>
          <p:nvPr/>
        </p:nvSpPr>
        <p:spPr bwMode="auto">
          <a:xfrm>
            <a:off x="4357688" y="842963"/>
            <a:ext cx="2735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(−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)=−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]</a:t>
            </a:r>
          </a:p>
        </p:txBody>
      </p:sp>
      <p:sp>
        <p:nvSpPr>
          <p:cNvPr id="204882" name="Text Box 82"/>
          <p:cNvSpPr txBox="1">
            <a:spLocks noChangeArrowheads="1"/>
          </p:cNvSpPr>
          <p:nvPr/>
        </p:nvSpPr>
        <p:spPr bwMode="auto">
          <a:xfrm>
            <a:off x="4140201" y="1404419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/>
              <a:t>[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奇函数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].</a:t>
            </a:r>
          </a:p>
        </p:txBody>
      </p:sp>
      <p:sp>
        <p:nvSpPr>
          <p:cNvPr id="204883" name="Text Box 83"/>
          <p:cNvSpPr txBox="1">
            <a:spLocks noChangeArrowheads="1"/>
          </p:cNvSpPr>
          <p:nvPr/>
        </p:nvSpPr>
        <p:spPr bwMode="auto">
          <a:xfrm>
            <a:off x="5651500" y="3489722"/>
            <a:ext cx="279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ea typeface="楷体_GB2312" charset="-122"/>
              </a:rPr>
              <a:t>奇函数</a:t>
            </a:r>
            <a:r>
              <a:rPr lang="zh-CN" altLang="en-US">
                <a:ea typeface="楷体_GB2312" charset="-122"/>
              </a:rPr>
              <a:t>的图形</a:t>
            </a:r>
          </a:p>
        </p:txBody>
      </p:sp>
    </p:spTree>
    <p:extLst>
      <p:ext uri="{BB962C8B-B14F-4D97-AF65-F5344CB8AC3E}">
        <p14:creationId xmlns:p14="http://schemas.microsoft.com/office/powerpoint/2010/main" val="19990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utoUpdateAnimBg="0"/>
      <p:bldP spid="204823" grpId="0" animBg="1"/>
      <p:bldP spid="204824" grpId="0" animBg="1"/>
      <p:bldP spid="204825" grpId="0" animBg="1"/>
      <p:bldP spid="204838" grpId="0" autoUpdateAnimBg="0"/>
      <p:bldP spid="204881" grpId="0" autoUpdateAnimBg="0"/>
      <p:bldP spid="204882" grpId="0"/>
      <p:bldP spid="20488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46689"/>
              </p:ext>
            </p:extLst>
          </p:nvPr>
        </p:nvGraphicFramePr>
        <p:xfrm>
          <a:off x="221674" y="304800"/>
          <a:ext cx="7791358" cy="421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3" name="文档" r:id="rId3" imgW="3685700" imgH="1989632" progId="Word.Document.12">
                  <p:embed/>
                </p:oleObj>
              </mc:Choice>
              <mc:Fallback>
                <p:oleObj name="文档" r:id="rId3" imgW="3685700" imgH="1989632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74" y="304800"/>
                        <a:ext cx="7791358" cy="4218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3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5"/>
          <p:cNvSpPr>
            <a:spLocks noChangeArrowheads="1"/>
          </p:cNvSpPr>
          <p:nvPr/>
        </p:nvSpPr>
        <p:spPr bwMode="auto">
          <a:xfrm>
            <a:off x="311972" y="575913"/>
            <a:ext cx="7269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7 </a:t>
            </a:r>
            <a:r>
              <a:rPr lang="zh-CN" altLang="en-US" sz="28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判别下列函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数的奇</a:t>
            </a:r>
            <a:r>
              <a:rPr lang="zh-CN" altLang="en-US" sz="28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偶性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62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08191"/>
              </p:ext>
            </p:extLst>
          </p:nvPr>
        </p:nvGraphicFramePr>
        <p:xfrm>
          <a:off x="734566" y="1163500"/>
          <a:ext cx="4128380" cy="72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74" name="Equation" r:id="rId3" imgW="1294838" imgH="266584" progId="Equation.DSMT4">
                  <p:embed/>
                </p:oleObj>
              </mc:Choice>
              <mc:Fallback>
                <p:oleObj name="Equation" r:id="rId3" imgW="1294838" imgH="266584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66" y="1163500"/>
                        <a:ext cx="4128380" cy="727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247426" y="4398828"/>
            <a:ext cx="6913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ea typeface="楷体_GB2312" charset="-122"/>
              </a:rPr>
              <a:t>通常称周期函数的</a:t>
            </a:r>
            <a:r>
              <a:rPr lang="zh-CN" altLang="en-US" sz="2800" b="1" dirty="0">
                <a:solidFill>
                  <a:schemeClr val="accent2"/>
                </a:solidFill>
                <a:ea typeface="楷体_GB2312" charset="-122"/>
              </a:rPr>
              <a:t>周期</a:t>
            </a: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是指</a:t>
            </a:r>
            <a:r>
              <a:rPr lang="zh-CN" altLang="en-US" sz="2800" b="1" dirty="0">
                <a:solidFill>
                  <a:srgbClr val="FF3300"/>
                </a:solidFill>
                <a:ea typeface="楷体_GB2312" charset="-122"/>
              </a:rPr>
              <a:t>最小</a:t>
            </a:r>
            <a:r>
              <a:rPr lang="zh-CN" altLang="en-US" sz="2800" b="1" dirty="0">
                <a:solidFill>
                  <a:srgbClr val="0000FF"/>
                </a:solidFill>
                <a:ea typeface="楷体_GB2312" charset="-122"/>
              </a:rPr>
              <a:t>正</a:t>
            </a: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周期</a:t>
            </a:r>
            <a:r>
              <a:rPr lang="en-US" altLang="zh-CN" sz="2800" b="1" dirty="0">
                <a:solidFill>
                  <a:srgbClr val="0000FF"/>
                </a:solidFill>
                <a:ea typeface="楷体_GB2312" charset="-122"/>
              </a:rPr>
              <a:t>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562600" y="2831306"/>
            <a:ext cx="2224088" cy="1048941"/>
            <a:chOff x="3408" y="3264"/>
            <a:chExt cx="1401" cy="881"/>
          </a:xfrm>
        </p:grpSpPr>
        <p:graphicFrame>
          <p:nvGraphicFramePr>
            <p:cNvPr id="18440" name="Object 25"/>
            <p:cNvGraphicFramePr>
              <a:graphicFrameLocks noChangeAspect="1"/>
            </p:cNvGraphicFramePr>
            <p:nvPr/>
          </p:nvGraphicFramePr>
          <p:xfrm>
            <a:off x="4656" y="3840"/>
            <a:ext cx="153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05" name="公式" r:id="rId3" imgW="393529" imgH="888614" progId="Equation.3">
                    <p:embed/>
                  </p:oleObj>
                </mc:Choice>
                <mc:Fallback>
                  <p:oleObj name="公式" r:id="rId3" imgW="393529" imgH="888614" progId="Equation.3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3840"/>
                          <a:ext cx="153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7" name="Freeform 26"/>
            <p:cNvSpPr>
              <a:spLocks/>
            </p:cNvSpPr>
            <p:nvPr/>
          </p:nvSpPr>
          <p:spPr bwMode="auto">
            <a:xfrm>
              <a:off x="3408" y="3264"/>
              <a:ext cx="1365" cy="696"/>
            </a:xfrm>
            <a:custGeom>
              <a:avLst/>
              <a:gdLst>
                <a:gd name="T0" fmla="*/ 0 w 1365"/>
                <a:gd name="T1" fmla="*/ 424 h 696"/>
                <a:gd name="T2" fmla="*/ 336 w 1365"/>
                <a:gd name="T3" fmla="*/ 40 h 696"/>
                <a:gd name="T4" fmla="*/ 672 w 1365"/>
                <a:gd name="T5" fmla="*/ 184 h 696"/>
                <a:gd name="T6" fmla="*/ 960 w 1365"/>
                <a:gd name="T7" fmla="*/ 616 h 696"/>
                <a:gd name="T8" fmla="*/ 1152 w 1365"/>
                <a:gd name="T9" fmla="*/ 664 h 696"/>
                <a:gd name="T10" fmla="*/ 1296 w 1365"/>
                <a:gd name="T11" fmla="*/ 520 h 696"/>
                <a:gd name="T12" fmla="*/ 1365 w 1365"/>
                <a:gd name="T13" fmla="*/ 410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5"/>
                <a:gd name="T22" fmla="*/ 0 h 696"/>
                <a:gd name="T23" fmla="*/ 1365 w 1365"/>
                <a:gd name="T24" fmla="*/ 696 h 6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5" h="696">
                  <a:moveTo>
                    <a:pt x="0" y="424"/>
                  </a:moveTo>
                  <a:cubicBezTo>
                    <a:pt x="112" y="252"/>
                    <a:pt x="224" y="80"/>
                    <a:pt x="336" y="40"/>
                  </a:cubicBezTo>
                  <a:cubicBezTo>
                    <a:pt x="448" y="0"/>
                    <a:pt x="568" y="88"/>
                    <a:pt x="672" y="184"/>
                  </a:cubicBezTo>
                  <a:cubicBezTo>
                    <a:pt x="776" y="280"/>
                    <a:pt x="880" y="536"/>
                    <a:pt x="960" y="616"/>
                  </a:cubicBezTo>
                  <a:cubicBezTo>
                    <a:pt x="1040" y="696"/>
                    <a:pt x="1096" y="680"/>
                    <a:pt x="1152" y="664"/>
                  </a:cubicBezTo>
                  <a:cubicBezTo>
                    <a:pt x="1208" y="648"/>
                    <a:pt x="1261" y="562"/>
                    <a:pt x="1296" y="520"/>
                  </a:cubicBezTo>
                  <a:cubicBezTo>
                    <a:pt x="1331" y="478"/>
                    <a:pt x="1351" y="433"/>
                    <a:pt x="1365" y="410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25526" y="2858692"/>
            <a:ext cx="2403475" cy="1021556"/>
            <a:chOff x="550" y="3288"/>
            <a:chExt cx="1514" cy="858"/>
          </a:xfrm>
        </p:grpSpPr>
        <p:graphicFrame>
          <p:nvGraphicFramePr>
            <p:cNvPr id="18439" name="Object 28"/>
            <p:cNvGraphicFramePr>
              <a:graphicFrameLocks noChangeAspect="1"/>
            </p:cNvGraphicFramePr>
            <p:nvPr/>
          </p:nvGraphicFramePr>
          <p:xfrm>
            <a:off x="550" y="3840"/>
            <a:ext cx="266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06" name="公式" r:id="rId5" imgW="685800" imgH="889000" progId="Equation.3">
                    <p:embed/>
                  </p:oleObj>
                </mc:Choice>
                <mc:Fallback>
                  <p:oleObj name="公式" r:id="rId5" imgW="685800" imgH="889000" progId="Equation.3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" y="3840"/>
                          <a:ext cx="266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6" name="Freeform 29"/>
            <p:cNvSpPr>
              <a:spLocks/>
            </p:cNvSpPr>
            <p:nvPr/>
          </p:nvSpPr>
          <p:spPr bwMode="auto">
            <a:xfrm>
              <a:off x="699" y="3288"/>
              <a:ext cx="1365" cy="696"/>
            </a:xfrm>
            <a:custGeom>
              <a:avLst/>
              <a:gdLst>
                <a:gd name="T0" fmla="*/ 0 w 1365"/>
                <a:gd name="T1" fmla="*/ 424 h 696"/>
                <a:gd name="T2" fmla="*/ 336 w 1365"/>
                <a:gd name="T3" fmla="*/ 40 h 696"/>
                <a:gd name="T4" fmla="*/ 672 w 1365"/>
                <a:gd name="T5" fmla="*/ 184 h 696"/>
                <a:gd name="T6" fmla="*/ 960 w 1365"/>
                <a:gd name="T7" fmla="*/ 616 h 696"/>
                <a:gd name="T8" fmla="*/ 1152 w 1365"/>
                <a:gd name="T9" fmla="*/ 664 h 696"/>
                <a:gd name="T10" fmla="*/ 1296 w 1365"/>
                <a:gd name="T11" fmla="*/ 520 h 696"/>
                <a:gd name="T12" fmla="*/ 1365 w 1365"/>
                <a:gd name="T13" fmla="*/ 410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5"/>
                <a:gd name="T22" fmla="*/ 0 h 696"/>
                <a:gd name="T23" fmla="*/ 1365 w 1365"/>
                <a:gd name="T24" fmla="*/ 696 h 6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5" h="696">
                  <a:moveTo>
                    <a:pt x="0" y="424"/>
                  </a:moveTo>
                  <a:cubicBezTo>
                    <a:pt x="112" y="252"/>
                    <a:pt x="224" y="80"/>
                    <a:pt x="336" y="40"/>
                  </a:cubicBezTo>
                  <a:cubicBezTo>
                    <a:pt x="448" y="0"/>
                    <a:pt x="568" y="88"/>
                    <a:pt x="672" y="184"/>
                  </a:cubicBezTo>
                  <a:cubicBezTo>
                    <a:pt x="776" y="280"/>
                    <a:pt x="880" y="536"/>
                    <a:pt x="960" y="616"/>
                  </a:cubicBezTo>
                  <a:cubicBezTo>
                    <a:pt x="1040" y="696"/>
                    <a:pt x="1096" y="680"/>
                    <a:pt x="1152" y="664"/>
                  </a:cubicBezTo>
                  <a:cubicBezTo>
                    <a:pt x="1208" y="648"/>
                    <a:pt x="1261" y="562"/>
                    <a:pt x="1296" y="520"/>
                  </a:cubicBezTo>
                  <a:cubicBezTo>
                    <a:pt x="1331" y="478"/>
                    <a:pt x="1351" y="433"/>
                    <a:pt x="1365" y="410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060450" y="2451497"/>
            <a:ext cx="7016750" cy="1428750"/>
            <a:chOff x="668" y="2880"/>
            <a:chExt cx="4420" cy="1200"/>
          </a:xfrm>
        </p:grpSpPr>
        <p:sp>
          <p:nvSpPr>
            <p:cNvPr id="18450" name="Line 31"/>
            <p:cNvSpPr>
              <a:spLocks noChangeShapeType="1"/>
            </p:cNvSpPr>
            <p:nvPr/>
          </p:nvSpPr>
          <p:spPr bwMode="auto">
            <a:xfrm>
              <a:off x="2160" y="3616"/>
              <a:ext cx="0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434" name="Object 32"/>
            <p:cNvGraphicFramePr>
              <a:graphicFrameLocks noChangeAspect="1"/>
            </p:cNvGraphicFramePr>
            <p:nvPr/>
          </p:nvGraphicFramePr>
          <p:xfrm>
            <a:off x="2064" y="3774"/>
            <a:ext cx="211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07" name="公式" r:id="rId7" imgW="545863" imgH="888614" progId="Equation.3">
                    <p:embed/>
                  </p:oleObj>
                </mc:Choice>
                <mc:Fallback>
                  <p:oleObj name="公式" r:id="rId7" imgW="545863" imgH="888614" progId="Equation.3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774"/>
                          <a:ext cx="211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33"/>
            <p:cNvGraphicFramePr>
              <a:graphicFrameLocks noChangeAspect="1"/>
            </p:cNvGraphicFramePr>
            <p:nvPr/>
          </p:nvGraphicFramePr>
          <p:xfrm>
            <a:off x="3456" y="3774"/>
            <a:ext cx="99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08" name="公式" r:id="rId9" imgW="253890" imgH="888614" progId="Equation.3">
                    <p:embed/>
                  </p:oleObj>
                </mc:Choice>
                <mc:Fallback>
                  <p:oleObj name="公式" r:id="rId9" imgW="253890" imgH="888614" progId="Equation.3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774"/>
                          <a:ext cx="99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1" name="Freeform 34"/>
            <p:cNvSpPr>
              <a:spLocks/>
            </p:cNvSpPr>
            <p:nvPr/>
          </p:nvSpPr>
          <p:spPr bwMode="auto">
            <a:xfrm>
              <a:off x="2158" y="3195"/>
              <a:ext cx="1353" cy="699"/>
            </a:xfrm>
            <a:custGeom>
              <a:avLst/>
              <a:gdLst>
                <a:gd name="T0" fmla="*/ 0 w 1353"/>
                <a:gd name="T1" fmla="*/ 444 h 699"/>
                <a:gd name="T2" fmla="*/ 338 w 1353"/>
                <a:gd name="T3" fmla="*/ 43 h 699"/>
                <a:gd name="T4" fmla="*/ 674 w 1353"/>
                <a:gd name="T5" fmla="*/ 187 h 699"/>
                <a:gd name="T6" fmla="*/ 962 w 1353"/>
                <a:gd name="T7" fmla="*/ 619 h 699"/>
                <a:gd name="T8" fmla="*/ 1154 w 1353"/>
                <a:gd name="T9" fmla="*/ 667 h 699"/>
                <a:gd name="T10" fmla="*/ 1298 w 1353"/>
                <a:gd name="T11" fmla="*/ 523 h 699"/>
                <a:gd name="T12" fmla="*/ 1353 w 1353"/>
                <a:gd name="T13" fmla="*/ 426 h 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3"/>
                <a:gd name="T22" fmla="*/ 0 h 699"/>
                <a:gd name="T23" fmla="*/ 1353 w 1353"/>
                <a:gd name="T24" fmla="*/ 699 h 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3" h="699">
                  <a:moveTo>
                    <a:pt x="0" y="444"/>
                  </a:moveTo>
                  <a:cubicBezTo>
                    <a:pt x="56" y="379"/>
                    <a:pt x="226" y="86"/>
                    <a:pt x="338" y="43"/>
                  </a:cubicBezTo>
                  <a:cubicBezTo>
                    <a:pt x="450" y="0"/>
                    <a:pt x="570" y="91"/>
                    <a:pt x="674" y="187"/>
                  </a:cubicBezTo>
                  <a:cubicBezTo>
                    <a:pt x="778" y="283"/>
                    <a:pt x="882" y="539"/>
                    <a:pt x="962" y="619"/>
                  </a:cubicBezTo>
                  <a:cubicBezTo>
                    <a:pt x="1042" y="699"/>
                    <a:pt x="1098" y="683"/>
                    <a:pt x="1154" y="667"/>
                  </a:cubicBezTo>
                  <a:cubicBezTo>
                    <a:pt x="1210" y="651"/>
                    <a:pt x="1265" y="563"/>
                    <a:pt x="1298" y="523"/>
                  </a:cubicBezTo>
                  <a:cubicBezTo>
                    <a:pt x="1331" y="483"/>
                    <a:pt x="1342" y="446"/>
                    <a:pt x="1353" y="426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Line 35"/>
            <p:cNvSpPr>
              <a:spLocks noChangeShapeType="1"/>
            </p:cNvSpPr>
            <p:nvPr/>
          </p:nvSpPr>
          <p:spPr bwMode="auto">
            <a:xfrm>
              <a:off x="3504" y="363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53" name="Group 36"/>
            <p:cNvGrpSpPr>
              <a:grpSpLocks/>
            </p:cNvGrpSpPr>
            <p:nvPr/>
          </p:nvGrpSpPr>
          <p:grpSpPr bwMode="auto">
            <a:xfrm>
              <a:off x="668" y="2880"/>
              <a:ext cx="4420" cy="1182"/>
              <a:chOff x="668" y="2880"/>
              <a:chExt cx="4420" cy="1182"/>
            </a:xfrm>
          </p:grpSpPr>
          <p:sp>
            <p:nvSpPr>
              <p:cNvPr id="18454" name="Line 37"/>
              <p:cNvSpPr>
                <a:spLocks noChangeShapeType="1"/>
              </p:cNvSpPr>
              <p:nvPr/>
            </p:nvSpPr>
            <p:spPr bwMode="auto">
              <a:xfrm>
                <a:off x="668" y="3774"/>
                <a:ext cx="44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5" name="Line 38"/>
              <p:cNvSpPr>
                <a:spLocks noChangeShapeType="1"/>
              </p:cNvSpPr>
              <p:nvPr/>
            </p:nvSpPr>
            <p:spPr bwMode="auto">
              <a:xfrm flipV="1">
                <a:off x="2876" y="2910"/>
                <a:ext cx="0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18436" name="Object 39"/>
              <p:cNvGraphicFramePr>
                <a:graphicFrameLocks noChangeAspect="1"/>
              </p:cNvGraphicFramePr>
              <p:nvPr/>
            </p:nvGraphicFramePr>
            <p:xfrm>
              <a:off x="2688" y="3784"/>
              <a:ext cx="156" cy="1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09" name="Equation" r:id="rId11" imgW="291847" imgH="317225" progId="Equation.3">
                      <p:embed/>
                    </p:oleObj>
                  </mc:Choice>
                  <mc:Fallback>
                    <p:oleObj name="Equation" r:id="rId11" imgW="291847" imgH="317225" progId="Equation.3">
                      <p:embed/>
                      <p:pic>
                        <p:nvPicPr>
                          <p:cNvPr id="0" name="Picture 1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" y="3784"/>
                            <a:ext cx="156" cy="1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37" name="Object 40"/>
              <p:cNvGraphicFramePr>
                <a:graphicFrameLocks noChangeAspect="1"/>
              </p:cNvGraphicFramePr>
              <p:nvPr/>
            </p:nvGraphicFramePr>
            <p:xfrm>
              <a:off x="4952" y="3840"/>
              <a:ext cx="136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10" name="Equation" r:id="rId13" imgW="253890" imgH="241195" progId="Equation.3">
                      <p:embed/>
                    </p:oleObj>
                  </mc:Choice>
                  <mc:Fallback>
                    <p:oleObj name="Equation" r:id="rId13" imgW="253890" imgH="241195" progId="Equation.3">
                      <p:embed/>
                      <p:pic>
                        <p:nvPicPr>
                          <p:cNvPr id="0" name="Picture 1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2" y="3840"/>
                            <a:ext cx="136" cy="12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38" name="Object 41"/>
              <p:cNvGraphicFramePr>
                <a:graphicFrameLocks noChangeAspect="1"/>
              </p:cNvGraphicFramePr>
              <p:nvPr/>
            </p:nvGraphicFramePr>
            <p:xfrm>
              <a:off x="2696" y="2880"/>
              <a:ext cx="136" cy="1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11" name="Equation" r:id="rId15" imgW="253780" imgH="317225" progId="Equation.3">
                      <p:embed/>
                    </p:oleObj>
                  </mc:Choice>
                  <mc:Fallback>
                    <p:oleObj name="Equation" r:id="rId15" imgW="253780" imgH="317225" progId="Equation.3">
                      <p:embed/>
                      <p:pic>
                        <p:nvPicPr>
                          <p:cNvPr id="0" name="Picture 1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6" y="2880"/>
                            <a:ext cx="136" cy="1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6890" name="Freeform 42"/>
          <p:cNvSpPr>
            <a:spLocks/>
          </p:cNvSpPr>
          <p:nvPr/>
        </p:nvSpPr>
        <p:spPr bwMode="auto">
          <a:xfrm>
            <a:off x="1262064" y="3384947"/>
            <a:ext cx="1587" cy="152400"/>
          </a:xfrm>
          <a:custGeom>
            <a:avLst/>
            <a:gdLst>
              <a:gd name="T0" fmla="*/ 0 w 1"/>
              <a:gd name="T1" fmla="*/ 0 h 128"/>
              <a:gd name="T2" fmla="*/ 0 w 1"/>
              <a:gd name="T3" fmla="*/ 203200 h 128"/>
              <a:gd name="T4" fmla="*/ 0 60000 65536"/>
              <a:gd name="T5" fmla="*/ 0 60000 65536"/>
              <a:gd name="T6" fmla="*/ 0 w 1"/>
              <a:gd name="T7" fmla="*/ 0 h 128"/>
              <a:gd name="T8" fmla="*/ 1 w 1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28">
                <a:moveTo>
                  <a:pt x="0" y="0"/>
                </a:moveTo>
                <a:lnTo>
                  <a:pt x="0" y="128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891" name="Freeform 43"/>
          <p:cNvSpPr>
            <a:spLocks/>
          </p:cNvSpPr>
          <p:nvPr/>
        </p:nvSpPr>
        <p:spPr bwMode="auto">
          <a:xfrm>
            <a:off x="7750175" y="3308747"/>
            <a:ext cx="1588" cy="228600"/>
          </a:xfrm>
          <a:custGeom>
            <a:avLst/>
            <a:gdLst>
              <a:gd name="T0" fmla="*/ 0 w 1"/>
              <a:gd name="T1" fmla="*/ 0 h 192"/>
              <a:gd name="T2" fmla="*/ 0 w 1"/>
              <a:gd name="T3" fmla="*/ 304800 h 192"/>
              <a:gd name="T4" fmla="*/ 0 60000 65536"/>
              <a:gd name="T5" fmla="*/ 0 60000 65536"/>
              <a:gd name="T6" fmla="*/ 0 w 1"/>
              <a:gd name="T7" fmla="*/ 0 h 192"/>
              <a:gd name="T8" fmla="*/ 1 w 1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2">
                <a:moveTo>
                  <a:pt x="0" y="0"/>
                </a:moveTo>
                <a:lnTo>
                  <a:pt x="0" y="192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892" name="Rectangle 44"/>
          <p:cNvSpPr>
            <a:spLocks noChangeArrowheads="1"/>
          </p:cNvSpPr>
          <p:nvPr/>
        </p:nvSpPr>
        <p:spPr bwMode="auto">
          <a:xfrm>
            <a:off x="814052" y="398033"/>
            <a:ext cx="7543800" cy="21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设函数 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的定义域为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如果存在一个正数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l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使得对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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有</a:t>
            </a:r>
            <a:r>
              <a:rPr lang="zh-CN" altLang="en-US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 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l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)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且总有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                          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x+l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)=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是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周期函数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 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l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称为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f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周期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18448" name="Text Box 46"/>
          <p:cNvSpPr txBox="1">
            <a:spLocks noChangeArrowheads="1"/>
          </p:cNvSpPr>
          <p:nvPr/>
        </p:nvSpPr>
        <p:spPr bwMode="auto">
          <a:xfrm>
            <a:off x="755650" y="86916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4 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函数的周期性</a:t>
            </a:r>
            <a:r>
              <a:rPr lang="en-US" altLang="zh-CN" dirty="0">
                <a:solidFill>
                  <a:srgbClr val="FF0000"/>
                </a:solidFill>
                <a:ea typeface="楷体_GB2312" charset="-122"/>
              </a:rPr>
              <a:t>:</a:t>
            </a:r>
          </a:p>
        </p:txBody>
      </p:sp>
      <p:sp>
        <p:nvSpPr>
          <p:cNvPr id="206895" name="Rectangle 47"/>
          <p:cNvSpPr>
            <a:spLocks noChangeArrowheads="1"/>
          </p:cNvSpPr>
          <p:nvPr/>
        </p:nvSpPr>
        <p:spPr bwMode="auto">
          <a:xfrm>
            <a:off x="2843214" y="3921919"/>
            <a:ext cx="3527425" cy="57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周期为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l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的周期函数</a:t>
            </a:r>
          </a:p>
        </p:txBody>
      </p:sp>
    </p:spTree>
    <p:extLst>
      <p:ext uri="{BB962C8B-B14F-4D97-AF65-F5344CB8AC3E}">
        <p14:creationId xmlns:p14="http://schemas.microsoft.com/office/powerpoint/2010/main" val="27852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5" grpId="0" autoUpdateAnimBg="0"/>
      <p:bldP spid="206890" grpId="0" animBg="1"/>
      <p:bldP spid="206891" grpId="0" animBg="1"/>
      <p:bldP spid="206892" grpId="0" autoUpdateAnimBg="0"/>
      <p:bldP spid="20689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537185"/>
              </p:ext>
            </p:extLst>
          </p:nvPr>
        </p:nvGraphicFramePr>
        <p:xfrm>
          <a:off x="239713" y="82550"/>
          <a:ext cx="8589962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7" name="文档" r:id="rId3" imgW="4313276" imgH="2572235" progId="Word.Document.12">
                  <p:embed/>
                </p:oleObj>
              </mc:Choice>
              <mc:Fallback>
                <p:oleObj name="文档" r:id="rId3" imgW="4313276" imgH="2572235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82550"/>
                        <a:ext cx="8589962" cy="5133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6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</a:rPr>
              <a:t>有关函数特性的重要结论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46272921"/>
              </p:ext>
            </p:extLst>
          </p:nvPr>
        </p:nvGraphicFramePr>
        <p:xfrm>
          <a:off x="180975" y="884238"/>
          <a:ext cx="7829550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48" name="Document" r:id="rId3" imgW="3274293" imgH="524307" progId="Word.Document.8">
                  <p:embed/>
                </p:oleObj>
              </mc:Choice>
              <mc:Fallback>
                <p:oleObj name="Document" r:id="rId3" imgW="3274293" imgH="524307" progId="Word.Documen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884238"/>
                        <a:ext cx="7829550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60787745"/>
              </p:ext>
            </p:extLst>
          </p:nvPr>
        </p:nvGraphicFramePr>
        <p:xfrm>
          <a:off x="195263" y="1936750"/>
          <a:ext cx="7996237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49" name="Document" r:id="rId5" imgW="3411429" imgH="541580" progId="Word.Document.8">
                  <p:embed/>
                </p:oleObj>
              </mc:Choice>
              <mc:Fallback>
                <p:oleObj name="Document" r:id="rId5" imgW="3411429" imgH="541580" progId="Word.Document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936750"/>
                        <a:ext cx="7996237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96300"/>
              </p:ext>
            </p:extLst>
          </p:nvPr>
        </p:nvGraphicFramePr>
        <p:xfrm>
          <a:off x="180976" y="2978006"/>
          <a:ext cx="7272770" cy="162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0" name="Document" r:id="rId7" imgW="2997496" imgH="665730" progId="Word.Document.8">
                  <p:embed/>
                </p:oleObj>
              </mc:Choice>
              <mc:Fallback>
                <p:oleObj name="Document" r:id="rId7" imgW="2997496" imgH="6657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6" y="2978006"/>
                        <a:ext cx="7272770" cy="162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2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07761"/>
              </p:ext>
            </p:extLst>
          </p:nvPr>
        </p:nvGraphicFramePr>
        <p:xfrm>
          <a:off x="520989" y="182706"/>
          <a:ext cx="743585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73" name="Document" r:id="rId3" imgW="3134992" imgH="853213" progId="Word.Document.8">
                  <p:embed/>
                </p:oleObj>
              </mc:Choice>
              <mc:Fallback>
                <p:oleObj name="Document" r:id="rId3" imgW="3134992" imgH="853213" progId="Word.Document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89" y="182706"/>
                        <a:ext cx="743585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3968"/>
              </p:ext>
            </p:extLst>
          </p:nvPr>
        </p:nvGraphicFramePr>
        <p:xfrm>
          <a:off x="501650" y="2065050"/>
          <a:ext cx="8081241" cy="127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74" name="Document" r:id="rId5" imgW="3247227" imgH="509553" progId="Word.Document.8">
                  <p:embed/>
                </p:oleObj>
              </mc:Choice>
              <mc:Fallback>
                <p:oleObj name="Document" r:id="rId5" imgW="3247227" imgH="50955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065050"/>
                        <a:ext cx="8081241" cy="1273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38177"/>
              </p:ext>
            </p:extLst>
          </p:nvPr>
        </p:nvGraphicFramePr>
        <p:xfrm>
          <a:off x="479282" y="3175723"/>
          <a:ext cx="7965064" cy="120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75" name="Document" r:id="rId7" imgW="3161698" imgH="474647" progId="Word.Document.8">
                  <p:embed/>
                </p:oleObj>
              </mc:Choice>
              <mc:Fallback>
                <p:oleObj name="Document" r:id="rId7" imgW="3161698" imgH="47464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82" y="3175723"/>
                        <a:ext cx="7965064" cy="1200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8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1824"/>
            <a:ext cx="8748712" cy="151488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例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8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1990-4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）、</a:t>
            </a:r>
            <a:r>
              <a:rPr lang="zh-CN" altLang="en-US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设                                       ，则         是</a:t>
            </a:r>
          </a:p>
          <a:p>
            <a:pPr eaLnBrk="1" hangingPunct="1">
              <a:buFontTx/>
              <a:buNone/>
            </a:pPr>
            <a:r>
              <a:rPr lang="zh-CN" altLang="en-US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zh-CN" altLang="en-US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）偶函数         （</a:t>
            </a:r>
            <a:r>
              <a:rPr lang="en-US" altLang="zh-CN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B</a:t>
            </a:r>
            <a:r>
              <a:rPr lang="zh-CN" altLang="en-US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）无界函数  </a:t>
            </a:r>
          </a:p>
          <a:p>
            <a:pPr eaLnBrk="1" hangingPunct="1">
              <a:buFontTx/>
              <a:buNone/>
            </a:pPr>
            <a:r>
              <a:rPr lang="zh-CN" altLang="en-US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（</a:t>
            </a:r>
            <a:r>
              <a:rPr lang="en-US" altLang="zh-CN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C</a:t>
            </a:r>
            <a:r>
              <a:rPr lang="zh-CN" altLang="en-US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）周期函数      （</a:t>
            </a:r>
            <a:r>
              <a:rPr lang="en-US" altLang="zh-CN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zh-CN" altLang="en-US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）单调函数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291849"/>
              </p:ext>
            </p:extLst>
          </p:nvPr>
        </p:nvGraphicFramePr>
        <p:xfrm>
          <a:off x="2840761" y="821207"/>
          <a:ext cx="2557749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1" r:id="rId3" imgW="1206500" imgH="228600" progId="Equation.DSMT4">
                  <p:embed/>
                </p:oleObj>
              </mc:Choice>
              <mc:Fallback>
                <p:oleObj r:id="rId3" imgW="1206500" imgH="2286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761" y="821207"/>
                        <a:ext cx="2557749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000543"/>
              </p:ext>
            </p:extLst>
          </p:nvPr>
        </p:nvGraphicFramePr>
        <p:xfrm>
          <a:off x="5894604" y="865488"/>
          <a:ext cx="512618" cy="406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2" r:id="rId5" imgW="368140" imgH="203112" progId="Equation.DSMT4">
                  <p:embed/>
                </p:oleObj>
              </mc:Choice>
              <mc:Fallback>
                <p:oleObj r:id="rId5" imgW="368140" imgH="203112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604" y="865488"/>
                        <a:ext cx="512618" cy="406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82670" y="3553153"/>
            <a:ext cx="1505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答案：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5263"/>
            <a:ext cx="3531314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</a:rPr>
              <a:t>常规题型及典型例题</a:t>
            </a:r>
          </a:p>
        </p:txBody>
      </p:sp>
    </p:spTree>
    <p:extLst>
      <p:ext uri="{BB962C8B-B14F-4D97-AF65-F5344CB8AC3E}">
        <p14:creationId xmlns:p14="http://schemas.microsoft.com/office/powerpoint/2010/main" val="30628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3637"/>
              </p:ext>
            </p:extLst>
          </p:nvPr>
        </p:nvGraphicFramePr>
        <p:xfrm>
          <a:off x="314810" y="232467"/>
          <a:ext cx="7810088" cy="262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63" name="文档" r:id="rId3" imgW="5287300" imgH="1774799" progId="Word.Document.12">
                  <p:embed/>
                </p:oleObj>
              </mc:Choice>
              <mc:Fallback>
                <p:oleObj name="文档" r:id="rId3" imgW="5287300" imgH="17747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810" y="232467"/>
                        <a:ext cx="7810088" cy="262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325" y="4072266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答案：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endParaRPr lang="zh-CN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038" y="303610"/>
            <a:ext cx="8736012" cy="339447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0434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、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函数                                           在下列哪个区间内有界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-1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，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         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，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C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 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，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         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，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608878"/>
              </p:ext>
            </p:extLst>
          </p:nvPr>
        </p:nvGraphicFramePr>
        <p:xfrm>
          <a:off x="1997262" y="616911"/>
          <a:ext cx="2979588" cy="77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4" r:id="rId3" imgW="1524000" imgH="457200" progId="Equation.DSMT4">
                  <p:embed/>
                </p:oleObj>
              </mc:Choice>
              <mc:Fallback>
                <p:oleObj r:id="rId3" imgW="1524000" imgH="4572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262" y="616911"/>
                        <a:ext cx="2979588" cy="775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20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6944810"/>
              </p:ext>
            </p:extLst>
          </p:nvPr>
        </p:nvGraphicFramePr>
        <p:xfrm>
          <a:off x="418615" y="2709136"/>
          <a:ext cx="7985489" cy="215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5" name="Document" r:id="rId5" imgW="3672347" imgH="990318" progId="Word.Document.8">
                  <p:embed/>
                </p:oleObj>
              </mc:Choice>
              <mc:Fallback>
                <p:oleObj name="Document" r:id="rId5" imgW="3672347" imgH="990318" progId="Word.Document.8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15" y="2709136"/>
                        <a:ext cx="7985489" cy="2153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24811" y="4371904"/>
            <a:ext cx="1526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答案：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211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 smtClean="0"/>
              <a:t>微积分的创立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牛顿（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1642-1727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）</a:t>
            </a:r>
          </a:p>
          <a:p>
            <a:pPr eaLnBrk="1" hangingPunct="1">
              <a:buFontTx/>
              <a:buNone/>
            </a:pP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莱布尼兹（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1646-1716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）</a:t>
            </a:r>
          </a:p>
          <a:p>
            <a:pPr eaLnBrk="1" hangingPunct="1">
              <a:buFontTx/>
              <a:buNone/>
            </a:pPr>
            <a:r>
              <a:rPr lang="zh-CN" altLang="en-US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191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24013"/>
              </p:ext>
            </p:extLst>
          </p:nvPr>
        </p:nvGraphicFramePr>
        <p:xfrm>
          <a:off x="96838" y="-74613"/>
          <a:ext cx="9039225" cy="299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8" name="Document" r:id="rId3" imgW="3702301" imgH="1223503" progId="Word.Document.8">
                  <p:embed/>
                </p:oleObj>
              </mc:Choice>
              <mc:Fallback>
                <p:oleObj name="Document" r:id="rId3" imgW="3702301" imgH="1223503" progId="Word.Document.8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-74613"/>
                        <a:ext cx="9039225" cy="2990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02440"/>
              </p:ext>
            </p:extLst>
          </p:nvPr>
        </p:nvGraphicFramePr>
        <p:xfrm>
          <a:off x="-117207" y="2756694"/>
          <a:ext cx="7810500" cy="19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9" name="Document" r:id="rId5" imgW="3061372" imgH="758572" progId="Word.Document.8">
                  <p:embed/>
                </p:oleObj>
              </mc:Choice>
              <mc:Fallback>
                <p:oleObj name="Document" r:id="rId5" imgW="3061372" imgH="758572" progId="Word.Documen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7207" y="2756694"/>
                        <a:ext cx="7810500" cy="194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025482" y="4083994"/>
            <a:ext cx="133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答案：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881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333" y="1277807"/>
            <a:ext cx="7772400" cy="1102519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</a:rPr>
              <a:t>第二节 极限</a:t>
            </a:r>
          </a:p>
        </p:txBody>
      </p:sp>
    </p:spTree>
    <p:extLst>
      <p:ext uri="{BB962C8B-B14F-4D97-AF65-F5344CB8AC3E}">
        <p14:creationId xmlns:p14="http://schemas.microsoft.com/office/powerpoint/2010/main" val="2814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87126" y="1021003"/>
            <a:ext cx="6973888" cy="6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50925" indent="-1050925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1241425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431925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22425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>
              <a:lnSpc>
                <a:spcPct val="16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定义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:</a:t>
            </a:r>
            <a:r>
              <a:rPr lang="en-US" altLang="zh-CN" sz="2800" b="1" dirty="0">
                <a:cs typeface="Times New Roman" pitchFamily="18" charset="0"/>
              </a:rPr>
              <a:t> </a:t>
            </a:r>
            <a:r>
              <a:rPr lang="zh-CN" altLang="en-US" sz="2800" b="1" dirty="0">
                <a:cs typeface="Times New Roman" pitchFamily="18" charset="0"/>
              </a:rPr>
              <a:t>设</a:t>
            </a:r>
            <a:r>
              <a:rPr lang="en-US" altLang="zh-CN" sz="2800" b="1" dirty="0">
                <a:cs typeface="Times New Roman" pitchFamily="18" charset="0"/>
              </a:rPr>
              <a:t>{</a:t>
            </a:r>
            <a:r>
              <a:rPr lang="en-US" altLang="zh-CN" sz="2800" b="1" i="1" dirty="0" err="1">
                <a:cs typeface="Times New Roman" pitchFamily="18" charset="0"/>
              </a:rPr>
              <a:t>x</a:t>
            </a:r>
            <a:r>
              <a:rPr lang="en-US" altLang="zh-CN" sz="2800" b="1" i="1" baseline="-25000" dirty="0" err="1">
                <a:cs typeface="Times New Roman" pitchFamily="18" charset="0"/>
              </a:rPr>
              <a:t>n</a:t>
            </a:r>
            <a:r>
              <a:rPr lang="en-US" altLang="zh-CN" sz="2800" b="1" dirty="0">
                <a:cs typeface="Times New Roman" pitchFamily="18" charset="0"/>
              </a:rPr>
              <a:t>}</a:t>
            </a:r>
            <a:r>
              <a:rPr lang="zh-CN" altLang="zh-CN" sz="2800" b="1" dirty="0">
                <a:cs typeface="Times New Roman" pitchFamily="18" charset="0"/>
              </a:rPr>
              <a:t>是一个数列, </a:t>
            </a:r>
            <a:r>
              <a:rPr lang="en-US" altLang="zh-CN" sz="2800" b="1" i="1" dirty="0">
                <a:cs typeface="Times New Roman" pitchFamily="18" charset="0"/>
              </a:rPr>
              <a:t>a</a:t>
            </a:r>
            <a:r>
              <a:rPr lang="zh-CN" altLang="zh-CN" sz="2800" b="1" dirty="0">
                <a:cs typeface="Times New Roman" pitchFamily="18" charset="0"/>
              </a:rPr>
              <a:t>是一个常数, </a:t>
            </a:r>
            <a:endParaRPr lang="en-US" altLang="zh-CN" sz="2800" b="1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2830513" y="2981325"/>
          <a:ext cx="36480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5" name="Equation" r:id="rId3" imgW="1879560" imgH="279360" progId="Equation.DSMT4">
                  <p:embed/>
                </p:oleObj>
              </mc:Choice>
              <mc:Fallback>
                <p:oleObj name="Equation" r:id="rId3" imgW="1879560" imgH="2793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2981325"/>
                        <a:ext cx="364807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03506" y="3563121"/>
            <a:ext cx="6022975" cy="62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这时, 也称{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>
                <a:latin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}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的极限存在, </a:t>
            </a:r>
            <a:endParaRPr kumimoji="1" lang="en-US" altLang="zh-CN" sz="28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288825" y="1572061"/>
            <a:ext cx="59864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若</a:t>
            </a:r>
            <a:r>
              <a:rPr kumimoji="1" lang="zh-CN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 </a:t>
            </a:r>
            <a:r>
              <a:rPr kumimoji="1" lang="zh-CN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&gt;0, 自然数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kumimoji="1" lang="zh-CN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使得当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&gt;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N </a:t>
            </a:r>
            <a:r>
              <a:rPr kumimoji="1" lang="zh-CN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时, 都有|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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a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|&lt;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,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215755" y="1954480"/>
            <a:ext cx="59102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003425">
              <a:spcBef>
                <a:spcPct val="50000"/>
              </a:spcBef>
            </a:pPr>
            <a:r>
              <a:rPr kumimoji="1" lang="zh-CN" altLang="zh-CN" sz="2800" dirty="0">
                <a:latin typeface="Times New Roman" pitchFamily="18" charset="0"/>
                <a:sym typeface="Symbol" pitchFamily="18" charset="2"/>
              </a:rPr>
              <a:t>   </a:t>
            </a:r>
            <a:r>
              <a:rPr kumimoji="1" lang="zh-CN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则称</a:t>
            </a:r>
            <a:r>
              <a:rPr kumimoji="1"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1" lang="zh-CN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是数列{</a:t>
            </a:r>
            <a:r>
              <a:rPr kumimoji="1" lang="en-US" altLang="zh-CN" sz="2800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r>
              <a:rPr kumimoji="1" lang="zh-CN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当</a:t>
            </a:r>
            <a:r>
              <a:rPr kumimoji="1"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1" lang="zh-CN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无限增大时的极限, 或称{</a:t>
            </a:r>
            <a:r>
              <a:rPr kumimoji="1" lang="en-US" altLang="zh-CN" sz="2800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r>
              <a:rPr kumimoji="1" lang="zh-CN" altLang="zh-CN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收敛于</a:t>
            </a:r>
            <a:r>
              <a:rPr kumimoji="1" lang="en-US" altLang="zh-CN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1" lang="en-US" altLang="zh-CN" sz="2800" dirty="0">
                <a:latin typeface="Times New Roman" pitchFamily="18" charset="0"/>
                <a:sym typeface="Symbol" pitchFamily="18" charset="2"/>
              </a:rPr>
              <a:t>,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531844" y="2968005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记作</a:t>
            </a:r>
            <a:endParaRPr kumimoji="1" lang="zh-CN" altLang="en-US" sz="28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723432" y="3586615"/>
            <a:ext cx="6731617" cy="115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286250">
              <a:lnSpc>
                <a:spcPct val="130000"/>
              </a:lnSpc>
            </a:pPr>
            <a:r>
              <a:rPr kumimoji="1" lang="zh-CN" altLang="zh-CN" sz="2800" b="1" dirty="0" smtClean="0">
                <a:latin typeface="Times New Roman" pitchFamily="18" charset="0"/>
                <a:sym typeface="Symbol" pitchFamily="18" charset="2"/>
              </a:rPr>
              <a:t>否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则, 称{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>
                <a:latin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}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的极限不存在, 或称{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>
                <a:latin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}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是发散的</a:t>
            </a:r>
            <a:r>
              <a:rPr kumimoji="1" lang="zh-CN" altLang="zh-CN" sz="2800" dirty="0">
                <a:latin typeface="Times New Roman" pitchFamily="18" charset="0"/>
                <a:sym typeface="Symbol" pitchFamily="18" charset="2"/>
              </a:rPr>
              <a:t>.</a:t>
            </a:r>
            <a:endParaRPr kumimoji="1" lang="en-US" altLang="zh-CN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3464" y="212004"/>
            <a:ext cx="3531314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00B050"/>
                </a:solidFill>
              </a:rPr>
              <a:t>一、极限的概念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464" y="747232"/>
            <a:ext cx="3531314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、数列的极限</a:t>
            </a:r>
          </a:p>
        </p:txBody>
      </p:sp>
    </p:spTree>
    <p:extLst>
      <p:ext uri="{BB962C8B-B14F-4D97-AF65-F5344CB8AC3E}">
        <p14:creationId xmlns:p14="http://schemas.microsoft.com/office/powerpoint/2010/main" val="674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utoUpdateAnimBg="0" advAuto="0"/>
      <p:bldP spid="101380" grpId="0" build="p" autoUpdateAnimBg="0"/>
      <p:bldP spid="101381" grpId="0" build="p" autoUpdateAnimBg="0"/>
      <p:bldP spid="101382" grpId="0" build="p" autoUpdateAnimBg="0"/>
      <p:bldP spid="101383" grpId="0" build="p" autoUpdateAnimBg="0"/>
      <p:bldP spid="101384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48798" y="183140"/>
            <a:ext cx="2674937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几何意义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kumimoji="1" lang="en-US" altLang="zh-CN" sz="2800" b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1562100" y="3998119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917826" y="3933825"/>
            <a:ext cx="461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i="1">
                <a:latin typeface="Times New Roman" pitchFamily="18" charset="0"/>
              </a:rPr>
              <a:t>x</a:t>
            </a:r>
            <a:r>
              <a:rPr kumimoji="1" lang="en-US" altLang="zh-CN" sz="2400" baseline="-25000">
                <a:latin typeface="Times New Roman" pitchFamily="18" charset="0"/>
              </a:rPr>
              <a:t>2</a:t>
            </a:r>
            <a:endParaRPr kumimoji="1" lang="en-US" altLang="zh-CN" sz="2400">
              <a:latin typeface="Times New Roman" pitchFamily="18" charset="0"/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251075" y="3919538"/>
            <a:ext cx="461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i="1">
                <a:latin typeface="Times New Roman" pitchFamily="18" charset="0"/>
              </a:rPr>
              <a:t>x</a:t>
            </a:r>
            <a:r>
              <a:rPr kumimoji="1" lang="en-US" altLang="zh-CN" sz="2400" baseline="-25000">
                <a:latin typeface="Times New Roman" pitchFamily="18" charset="0"/>
              </a:rPr>
              <a:t>1</a:t>
            </a:r>
            <a:endParaRPr kumimoji="1" lang="en-US" altLang="zh-CN" sz="2400">
              <a:latin typeface="Times New Roman" pitchFamily="18" charset="0"/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317875" y="4005263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i="1">
                <a:latin typeface="Times New Roman" pitchFamily="18" charset="0"/>
              </a:rPr>
              <a:t>a-</a:t>
            </a:r>
            <a:r>
              <a:rPr kumimoji="1" lang="en-US" altLang="zh-CN" sz="2400">
                <a:latin typeface="Times New Roman" pitchFamily="18" charset="0"/>
                <a:sym typeface="Symbol" pitchFamily="18" charset="2"/>
              </a:rPr>
              <a:t>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3832226" y="3581400"/>
            <a:ext cx="785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i="1" dirty="0">
                <a:latin typeface="Times New Roman" pitchFamily="18" charset="0"/>
              </a:rPr>
              <a:t>x</a:t>
            </a:r>
            <a:r>
              <a:rPr kumimoji="1" lang="en-US" altLang="zh-CN" sz="2400" baseline="-25000" dirty="0">
                <a:solidFill>
                  <a:srgbClr val="010000"/>
                </a:solidFill>
                <a:latin typeface="Times New Roman" pitchFamily="18" charset="0"/>
              </a:rPr>
              <a:t>N+5</a:t>
            </a:r>
            <a:endParaRPr kumimoji="1" lang="en-US" altLang="zh-CN" sz="2400" dirty="0">
              <a:latin typeface="Times New Roman" pitchFamily="18" charset="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4537075" y="397192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i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kumimoji="1" lang="en-US" altLang="zh-CN" sz="2400" i="1">
              <a:latin typeface="Times New Roman" pitchFamily="18" charset="0"/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4975226" y="3581400"/>
            <a:ext cx="785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i="1">
                <a:latin typeface="Times New Roman" pitchFamily="18" charset="0"/>
              </a:rPr>
              <a:t>x</a:t>
            </a:r>
            <a:r>
              <a:rPr kumimoji="1" lang="en-US" altLang="zh-CN" sz="2400" baseline="-25000">
                <a:latin typeface="Times New Roman" pitchFamily="18" charset="0"/>
              </a:rPr>
              <a:t>N+1</a:t>
            </a:r>
            <a:endParaRPr kumimoji="1" lang="en-US" altLang="zh-CN" sz="2400">
              <a:latin typeface="Times New Roman" pitchFamily="18" charset="0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5461000" y="3988594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i="1">
                <a:latin typeface="Times New Roman" pitchFamily="18" charset="0"/>
              </a:rPr>
              <a:t>a+</a:t>
            </a:r>
            <a:r>
              <a:rPr kumimoji="1" lang="en-US" altLang="zh-CN" sz="2400">
                <a:latin typeface="Times New Roman" pitchFamily="18" charset="0"/>
                <a:sym typeface="Symbol" pitchFamily="18" charset="2"/>
              </a:rPr>
              <a:t>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6727826" y="3919538"/>
            <a:ext cx="461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i="1">
                <a:latin typeface="Times New Roman" pitchFamily="18" charset="0"/>
              </a:rPr>
              <a:t>x</a:t>
            </a:r>
            <a:r>
              <a:rPr kumimoji="1" lang="en-US" altLang="zh-CN" sz="2400" baseline="-25000">
                <a:latin typeface="Times New Roman" pitchFamily="18" charset="0"/>
              </a:rPr>
              <a:t>3</a:t>
            </a:r>
            <a:endParaRPr kumimoji="1" lang="en-US" altLang="zh-CN" sz="2400">
              <a:latin typeface="Times New Roman" pitchFamily="18" charset="0"/>
            </a:endParaRP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7699376" y="3790950"/>
            <a:ext cx="461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i="1">
                <a:latin typeface="Times New Roman" pitchFamily="18" charset="0"/>
              </a:rPr>
              <a:t>x</a:t>
            </a:r>
            <a:endParaRPr kumimoji="1" lang="en-US" altLang="zh-CN" sz="2400">
              <a:latin typeface="Times New Roman" pitchFamily="18" charset="0"/>
            </a:endParaRP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5641976" y="3776663"/>
            <a:ext cx="304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3508376" y="3776663"/>
            <a:ext cx="304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33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2343151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3028951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5" name="Oval 23"/>
          <p:cNvSpPr>
            <a:spLocks noChangeArrowheads="1"/>
          </p:cNvSpPr>
          <p:nvPr/>
        </p:nvSpPr>
        <p:spPr bwMode="auto">
          <a:xfrm>
            <a:off x="4076701" y="3982641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6" name="Oval 24"/>
          <p:cNvSpPr>
            <a:spLocks noChangeArrowheads="1"/>
          </p:cNvSpPr>
          <p:nvPr/>
        </p:nvSpPr>
        <p:spPr bwMode="auto">
          <a:xfrm>
            <a:off x="4476751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4667251" y="3970735"/>
            <a:ext cx="74613" cy="5595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4876801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5276851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6838951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5961063" y="3581400"/>
            <a:ext cx="785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i="1">
                <a:latin typeface="Times New Roman" pitchFamily="18" charset="0"/>
              </a:rPr>
              <a:t>x</a:t>
            </a:r>
            <a:r>
              <a:rPr kumimoji="1" lang="en-US" altLang="zh-CN" sz="2400" baseline="-25000">
                <a:latin typeface="Times New Roman" pitchFamily="18" charset="0"/>
              </a:rPr>
              <a:t>N</a:t>
            </a:r>
            <a:endParaRPr kumimoji="1" lang="en-US" altLang="zh-CN" sz="2400">
              <a:latin typeface="Times New Roman" pitchFamily="18" charset="0"/>
            </a:endParaRPr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6149976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2270920" y="183140"/>
            <a:ext cx="5659437" cy="107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 dirty="0">
                <a:latin typeface="Times New Roman" pitchFamily="18" charset="0"/>
              </a:rPr>
              <a:t>由于</a:t>
            </a:r>
            <a:r>
              <a:rPr kumimoji="1" lang="en-US" altLang="zh-CN" sz="2800" b="1" dirty="0">
                <a:latin typeface="Times New Roman" pitchFamily="18" charset="0"/>
              </a:rPr>
              <a:t>| </a:t>
            </a:r>
            <a:r>
              <a:rPr kumimoji="1" lang="en-US" altLang="zh-CN" sz="2800" b="1" i="1" dirty="0" err="1">
                <a:latin typeface="Times New Roman" pitchFamily="18" charset="0"/>
              </a:rPr>
              <a:t>x</a:t>
            </a:r>
            <a:r>
              <a:rPr kumimoji="1" lang="en-US" altLang="zh-CN" sz="2800" b="1" i="1" baseline="-25000" dirty="0" err="1">
                <a:latin typeface="Times New Roman" pitchFamily="18" charset="0"/>
              </a:rPr>
              <a:t>n</a:t>
            </a:r>
            <a:r>
              <a:rPr kumimoji="1" lang="en-US" altLang="zh-CN" sz="2800" b="1" dirty="0" err="1">
                <a:latin typeface="Times New Roman" pitchFamily="18" charset="0"/>
                <a:sym typeface="Symbol" pitchFamily="18" charset="2"/>
              </a:rPr>
              <a:t></a:t>
            </a:r>
            <a:r>
              <a:rPr kumimoji="1" lang="en-US" altLang="zh-CN" sz="2800" b="1" i="1" dirty="0" err="1">
                <a:latin typeface="Times New Roman" pitchFamily="18" charset="0"/>
                <a:sym typeface="Symbol" pitchFamily="18" charset="2"/>
              </a:rPr>
              <a:t>a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kumimoji="1" lang="en-US" altLang="zh-CN" sz="2800" b="1" dirty="0">
                <a:latin typeface="Times New Roman" pitchFamily="18" charset="0"/>
              </a:rPr>
              <a:t>|&lt;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 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a 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&lt;</a:t>
            </a:r>
            <a:r>
              <a:rPr kumimoji="1" lang="en-US" altLang="zh-CN" sz="2800" b="1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&lt; 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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  </a:t>
            </a:r>
            <a:r>
              <a:rPr kumimoji="1" lang="en-US" altLang="zh-CN" sz="2800" b="1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(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 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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, 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 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+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)=U(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, 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).</a:t>
            </a:r>
          </a:p>
        </p:txBody>
      </p:sp>
      <p:sp>
        <p:nvSpPr>
          <p:cNvPr id="105504" name="Rectangle 32"/>
          <p:cNvSpPr>
            <a:spLocks noChangeArrowheads="1"/>
          </p:cNvSpPr>
          <p:nvPr/>
        </p:nvSpPr>
        <p:spPr bwMode="auto">
          <a:xfrm>
            <a:off x="2361407" y="764339"/>
            <a:ext cx="5478462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3530600">
              <a:lnSpc>
                <a:spcPct val="120000"/>
              </a:lnSpc>
            </a:pP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因此, 所谓</a:t>
            </a:r>
            <a:r>
              <a:rPr kumimoji="1" lang="en-US" altLang="zh-CN" sz="2800" b="1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800" b="1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以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为极限, 就是对任何以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为心, 以任意小的正数</a:t>
            </a:r>
            <a:r>
              <a:rPr kumimoji="1" lang="zh-CN" altLang="en-US" sz="2800" b="1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为半径的</a:t>
            </a:r>
            <a:r>
              <a:rPr kumimoji="1" lang="zh-CN" altLang="en-US" sz="2800" b="1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邻域</a:t>
            </a:r>
            <a:r>
              <a:rPr kumimoji="1" lang="zh-CN" altLang="zh-CN" sz="2800" dirty="0">
                <a:latin typeface="Times New Roman" pitchFamily="18" charset="0"/>
                <a:sym typeface="Symbol" pitchFamily="18" charset="2"/>
              </a:rPr>
              <a:t>,</a:t>
            </a:r>
            <a:endParaRPr kumimoji="1" lang="en-US" altLang="zh-CN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2354263" y="2249091"/>
            <a:ext cx="54530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总能找到一个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, 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从第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+1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项开始, 以后各项都落在邻域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U(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, 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)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内,</a:t>
            </a:r>
            <a:endParaRPr kumimoji="1" lang="en-US" altLang="zh-CN" sz="28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2351956" y="3038464"/>
            <a:ext cx="4971233" cy="5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而只有有限项落在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U(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a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, </a:t>
            </a:r>
            <a:r>
              <a:rPr kumimoji="1" lang="en-US" altLang="zh-CN" sz="2800" b="1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kumimoji="1" lang="en-US" altLang="zh-CN" sz="2800" b="1" dirty="0">
                <a:latin typeface="Times New Roman" pitchFamily="18" charset="0"/>
                <a:sym typeface="Symbol" pitchFamily="18" charset="2"/>
              </a:rPr>
              <a:t>)</a:t>
            </a:r>
            <a:r>
              <a:rPr kumimoji="1" lang="zh-CN" altLang="zh-CN" sz="2800" b="1" dirty="0">
                <a:latin typeface="Times New Roman" pitchFamily="18" charset="0"/>
                <a:sym typeface="Symbol" pitchFamily="18" charset="2"/>
              </a:rPr>
              <a:t>外部. </a:t>
            </a:r>
            <a:endParaRPr kumimoji="1" lang="en-US" altLang="zh-CN" sz="28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5509" name="Oval 37"/>
          <p:cNvSpPr>
            <a:spLocks noChangeArrowheads="1"/>
          </p:cNvSpPr>
          <p:nvPr/>
        </p:nvSpPr>
        <p:spPr bwMode="auto">
          <a:xfrm>
            <a:off x="4329113" y="3971925"/>
            <a:ext cx="74612" cy="5596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0" name="Oval 38"/>
          <p:cNvSpPr>
            <a:spLocks noChangeArrowheads="1"/>
          </p:cNvSpPr>
          <p:nvPr/>
        </p:nvSpPr>
        <p:spPr bwMode="auto">
          <a:xfrm>
            <a:off x="4230688" y="3971925"/>
            <a:ext cx="74612" cy="5596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1" name="Oval 39"/>
          <p:cNvSpPr>
            <a:spLocks noChangeArrowheads="1"/>
          </p:cNvSpPr>
          <p:nvPr/>
        </p:nvSpPr>
        <p:spPr bwMode="auto">
          <a:xfrm>
            <a:off x="4986338" y="3970735"/>
            <a:ext cx="74612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2" name="Oval 40"/>
          <p:cNvSpPr>
            <a:spLocks noChangeArrowheads="1"/>
          </p:cNvSpPr>
          <p:nvPr/>
        </p:nvSpPr>
        <p:spPr bwMode="auto">
          <a:xfrm>
            <a:off x="5100638" y="3970735"/>
            <a:ext cx="74612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3" name="Oval 41"/>
          <p:cNvSpPr>
            <a:spLocks noChangeArrowheads="1"/>
          </p:cNvSpPr>
          <p:nvPr/>
        </p:nvSpPr>
        <p:spPr bwMode="auto">
          <a:xfrm>
            <a:off x="4794251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4" name="Oval 42"/>
          <p:cNvSpPr>
            <a:spLocks noChangeArrowheads="1"/>
          </p:cNvSpPr>
          <p:nvPr/>
        </p:nvSpPr>
        <p:spPr bwMode="auto">
          <a:xfrm>
            <a:off x="4575176" y="3970735"/>
            <a:ext cx="74613" cy="5595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7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5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5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 autoUpdateAnimBg="0" advAuto="0"/>
      <p:bldP spid="105478" grpId="0" animBg="1"/>
      <p:bldP spid="105479" grpId="0" build="p" autoUpdateAnimBg="0" advAuto="0"/>
      <p:bldP spid="105480" grpId="0" build="p" autoUpdateAnimBg="0" advAuto="0"/>
      <p:bldP spid="105481" grpId="0" build="p" autoUpdateAnimBg="0" advAuto="0"/>
      <p:bldP spid="105483" grpId="0" build="p" autoUpdateAnimBg="0" advAuto="0"/>
      <p:bldP spid="105484" grpId="0" build="p" autoUpdateAnimBg="0" advAuto="0"/>
      <p:bldP spid="105485" grpId="0" build="p" autoUpdateAnimBg="0" advAuto="0"/>
      <p:bldP spid="105486" grpId="0" build="p" autoUpdateAnimBg="0" advAuto="0"/>
      <p:bldP spid="105487" grpId="0" build="p" autoUpdateAnimBg="0" advAuto="0"/>
      <p:bldP spid="105488" grpId="0" build="p" autoUpdateAnimBg="0" advAuto="0"/>
      <p:bldP spid="105491" grpId="0" build="p" autoUpdateAnimBg="0" advAuto="0"/>
      <p:bldP spid="105492" grpId="0" build="p" autoUpdateAnimBg="0" advAuto="0"/>
      <p:bldP spid="105493" grpId="0" animBg="1"/>
      <p:bldP spid="105494" grpId="0" animBg="1"/>
      <p:bldP spid="105495" grpId="0" animBg="1"/>
      <p:bldP spid="105496" grpId="0" animBg="1"/>
      <p:bldP spid="105497" grpId="0" animBg="1"/>
      <p:bldP spid="105498" grpId="0" animBg="1"/>
      <p:bldP spid="105499" grpId="0" animBg="1"/>
      <p:bldP spid="105500" grpId="0" animBg="1"/>
      <p:bldP spid="105501" grpId="0" build="p" autoUpdateAnimBg="0" advAuto="0"/>
      <p:bldP spid="105502" grpId="0" animBg="1"/>
      <p:bldP spid="105503" grpId="0" build="p" autoUpdateAnimBg="0"/>
      <p:bldP spid="105504" grpId="0" build="p" autoUpdateAnimBg="0"/>
      <p:bldP spid="105505" grpId="0" build="p" autoUpdateAnimBg="0"/>
      <p:bldP spid="105506" grpId="0" build="p" autoUpdateAnimBg="0"/>
      <p:bldP spid="105509" grpId="0" animBg="1"/>
      <p:bldP spid="105510" grpId="0" animBg="1"/>
      <p:bldP spid="105511" grpId="0" animBg="1"/>
      <p:bldP spid="105512" grpId="0" animBg="1"/>
      <p:bldP spid="105513" grpId="0" animBg="1"/>
      <p:bldP spid="1055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05159"/>
              </p:ext>
            </p:extLst>
          </p:nvPr>
        </p:nvGraphicFramePr>
        <p:xfrm>
          <a:off x="525790" y="440817"/>
          <a:ext cx="5902932" cy="156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59" name="文档" r:id="rId3" imgW="2690745" imgH="707833" progId="Word.Document.12">
                  <p:embed/>
                </p:oleObj>
              </mc:Choice>
              <mc:Fallback>
                <p:oleObj name="文档" r:id="rId3" imgW="2690745" imgH="707833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90" y="440817"/>
                        <a:ext cx="5902932" cy="1560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71182"/>
              </p:ext>
            </p:extLst>
          </p:nvPr>
        </p:nvGraphicFramePr>
        <p:xfrm>
          <a:off x="584696" y="119207"/>
          <a:ext cx="5236900" cy="61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0" name="Equation" r:id="rId5" imgW="2247900" imgH="266700" progId="Equation.DSMT4">
                  <p:embed/>
                </p:oleObj>
              </mc:Choice>
              <mc:Fallback>
                <p:oleObj name="Equation" r:id="rId5" imgW="2247900" imgH="266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96" y="119207"/>
                        <a:ext cx="5236900" cy="616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03295"/>
              </p:ext>
            </p:extLst>
          </p:nvPr>
        </p:nvGraphicFramePr>
        <p:xfrm>
          <a:off x="0" y="1487487"/>
          <a:ext cx="8775864" cy="87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1" name="文档" r:id="rId7" imgW="4548211" imgH="449098" progId="Word.Document.12">
                  <p:embed/>
                </p:oleObj>
              </mc:Choice>
              <mc:Fallback>
                <p:oleObj name="文档" r:id="rId7" imgW="4548211" imgH="449098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7487"/>
                        <a:ext cx="8775864" cy="870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154914"/>
              </p:ext>
            </p:extLst>
          </p:nvPr>
        </p:nvGraphicFramePr>
        <p:xfrm>
          <a:off x="119324" y="2302275"/>
          <a:ext cx="8905351" cy="150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2" name="文档" r:id="rId9" imgW="3921357" imgH="663570" progId="Word.Document.12">
                  <p:embed/>
                </p:oleObj>
              </mc:Choice>
              <mc:Fallback>
                <p:oleObj name="文档" r:id="rId9" imgW="3921357" imgH="663570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24" y="2302275"/>
                        <a:ext cx="8905351" cy="1501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5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AutoShape 2" descr="花束"/>
          <p:cNvSpPr>
            <a:spLocks noChangeArrowheads="1"/>
          </p:cNvSpPr>
          <p:nvPr/>
        </p:nvSpPr>
        <p:spPr bwMode="auto">
          <a:xfrm>
            <a:off x="827089" y="3368740"/>
            <a:ext cx="7781925" cy="833438"/>
          </a:xfrm>
          <a:prstGeom prst="foldedCorner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827088" y="3305175"/>
            <a:ext cx="75612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dirty="0"/>
              <a:t>        </a:t>
            </a:r>
            <a:r>
              <a:rPr lang="zh-CN" altLang="en-US" dirty="0">
                <a:ea typeface="楷体_GB2312" charset="-122"/>
              </a:rPr>
              <a:t>数列</a:t>
            </a:r>
            <a:r>
              <a:rPr lang="en-US" altLang="zh-CN" dirty="0">
                <a:ea typeface="楷体_GB2312" charset="-122"/>
              </a:rPr>
              <a:t>{</a:t>
            </a:r>
            <a:r>
              <a:rPr lang="en-US" altLang="zh-CN" i="1" dirty="0">
                <a:ea typeface="楷体_GB2312" charset="-122"/>
              </a:rPr>
              <a:t>y</a:t>
            </a:r>
            <a:r>
              <a:rPr lang="en-US" altLang="zh-CN" i="1" baseline="-25000" dirty="0">
                <a:ea typeface="楷体_GB2312" charset="-122"/>
              </a:rPr>
              <a:t>n</a:t>
            </a:r>
            <a:r>
              <a:rPr lang="en-US" altLang="zh-CN" dirty="0">
                <a:ea typeface="楷体_GB2312" charset="-122"/>
              </a:rPr>
              <a:t>}</a:t>
            </a:r>
            <a:r>
              <a:rPr lang="zh-CN" altLang="en-US" dirty="0">
                <a:ea typeface="楷体_GB2312" charset="-122"/>
              </a:rPr>
              <a:t>的奇子数列</a:t>
            </a:r>
            <a:r>
              <a:rPr lang="en-US" altLang="zh-CN" dirty="0">
                <a:solidFill>
                  <a:schemeClr val="accent2"/>
                </a:solidFill>
                <a:ea typeface="楷体_GB2312" charset="-122"/>
              </a:rPr>
              <a:t>{</a:t>
            </a:r>
            <a:r>
              <a:rPr lang="en-US" altLang="zh-CN" i="1" dirty="0">
                <a:solidFill>
                  <a:schemeClr val="accent2"/>
                </a:solidFill>
                <a:ea typeface="楷体_GB2312" charset="-122"/>
              </a:rPr>
              <a:t>y</a:t>
            </a:r>
            <a:r>
              <a:rPr lang="en-US" altLang="zh-CN" baseline="-25000" dirty="0">
                <a:solidFill>
                  <a:schemeClr val="accent2"/>
                </a:solidFill>
                <a:ea typeface="楷体_GB2312" charset="-122"/>
              </a:rPr>
              <a:t>2</a:t>
            </a:r>
            <a:r>
              <a:rPr lang="en-US" altLang="zh-CN" i="1" baseline="-25000" dirty="0">
                <a:solidFill>
                  <a:schemeClr val="accent2"/>
                </a:solidFill>
                <a:ea typeface="楷体_GB2312" charset="-122"/>
              </a:rPr>
              <a:t>k</a:t>
            </a:r>
            <a:r>
              <a:rPr lang="en-US" altLang="zh-CN" baseline="-25000" dirty="0">
                <a:solidFill>
                  <a:schemeClr val="accent2"/>
                </a:solidFill>
                <a:ea typeface="楷体_GB2312" charset="-122"/>
              </a:rPr>
              <a:t>−1</a:t>
            </a:r>
            <a:r>
              <a:rPr lang="en-US" altLang="zh-CN" dirty="0">
                <a:solidFill>
                  <a:schemeClr val="accent2"/>
                </a:solidFill>
                <a:ea typeface="楷体_GB2312" charset="-122"/>
              </a:rPr>
              <a:t>}</a:t>
            </a:r>
            <a:r>
              <a:rPr lang="zh-CN" altLang="en-US" dirty="0">
                <a:ea typeface="楷体_GB2312" charset="-122"/>
              </a:rPr>
              <a:t>和偶子数列</a:t>
            </a:r>
            <a:r>
              <a:rPr lang="en-US" altLang="zh-CN" dirty="0">
                <a:solidFill>
                  <a:srgbClr val="FF3300"/>
                </a:solidFill>
                <a:ea typeface="楷体_GB2312" charset="-122"/>
              </a:rPr>
              <a:t>{</a:t>
            </a:r>
            <a:r>
              <a:rPr lang="en-US" altLang="zh-CN" i="1" dirty="0">
                <a:solidFill>
                  <a:srgbClr val="FF3300"/>
                </a:solidFill>
                <a:ea typeface="楷体_GB2312" charset="-122"/>
              </a:rPr>
              <a:t>y</a:t>
            </a:r>
            <a:r>
              <a:rPr lang="en-US" altLang="zh-CN" baseline="-25000" dirty="0">
                <a:solidFill>
                  <a:srgbClr val="FF3300"/>
                </a:solidFill>
                <a:ea typeface="楷体_GB2312" charset="-122"/>
              </a:rPr>
              <a:t>2</a:t>
            </a:r>
            <a:r>
              <a:rPr lang="en-US" altLang="zh-CN" i="1" baseline="-25000" dirty="0">
                <a:solidFill>
                  <a:srgbClr val="FF3300"/>
                </a:solidFill>
                <a:ea typeface="楷体_GB2312" charset="-122"/>
              </a:rPr>
              <a:t>k</a:t>
            </a:r>
            <a:r>
              <a:rPr lang="en-US" altLang="zh-CN" dirty="0">
                <a:solidFill>
                  <a:srgbClr val="FF3300"/>
                </a:solidFill>
                <a:ea typeface="楷体_GB2312" charset="-122"/>
              </a:rPr>
              <a:t>}</a:t>
            </a:r>
            <a:r>
              <a:rPr lang="zh-CN" altLang="en-US" dirty="0">
                <a:ea typeface="楷体_GB2312" charset="-122"/>
              </a:rPr>
              <a:t>均收敛于同一常数</a:t>
            </a:r>
            <a:r>
              <a:rPr lang="en-US" altLang="zh-CN" i="1" dirty="0">
                <a:ea typeface="楷体_GB2312" charset="-122"/>
              </a:rPr>
              <a:t>A </a:t>
            </a:r>
            <a:r>
              <a:rPr lang="zh-CN" altLang="en-US" dirty="0">
                <a:ea typeface="楷体_GB2312" charset="-122"/>
              </a:rPr>
              <a:t>时</a:t>
            </a:r>
            <a:r>
              <a:rPr lang="en-US" altLang="zh-CN" dirty="0">
                <a:ea typeface="楷体_GB2312" charset="-122"/>
              </a:rPr>
              <a:t>, </a:t>
            </a:r>
            <a:r>
              <a:rPr lang="zh-CN" altLang="en-US" dirty="0">
                <a:ea typeface="楷体_GB2312" charset="-122"/>
              </a:rPr>
              <a:t>则数列</a:t>
            </a:r>
            <a:r>
              <a:rPr lang="en-US" altLang="zh-CN" dirty="0">
                <a:ea typeface="楷体_GB2312" charset="-122"/>
              </a:rPr>
              <a:t>{</a:t>
            </a:r>
            <a:r>
              <a:rPr lang="en-US" altLang="zh-CN" i="1" dirty="0">
                <a:ea typeface="楷体_GB2312" charset="-122"/>
              </a:rPr>
              <a:t>y</a:t>
            </a:r>
            <a:r>
              <a:rPr lang="en-US" altLang="zh-CN" i="1" baseline="-25000" dirty="0">
                <a:ea typeface="楷体_GB2312" charset="-122"/>
              </a:rPr>
              <a:t>n</a:t>
            </a:r>
            <a:r>
              <a:rPr lang="en-US" altLang="zh-CN" dirty="0">
                <a:ea typeface="楷体_GB2312" charset="-122"/>
              </a:rPr>
              <a:t>}</a:t>
            </a:r>
            <a:r>
              <a:rPr lang="zh-CN" altLang="en-US" dirty="0">
                <a:ea typeface="楷体_GB2312" charset="-122"/>
              </a:rPr>
              <a:t>也收敛于</a:t>
            </a:r>
            <a:r>
              <a:rPr lang="en-US" altLang="zh-CN" i="1" dirty="0">
                <a:ea typeface="楷体_GB2312" charset="-122"/>
              </a:rPr>
              <a:t>A</a:t>
            </a:r>
            <a:r>
              <a:rPr lang="en-US" altLang="zh-CN" dirty="0">
                <a:ea typeface="楷体_GB2312" charset="-122"/>
              </a:rPr>
              <a:t>.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827088" y="573882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证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1403351" y="1059657"/>
            <a:ext cx="5040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ea typeface="楷体_GB2312" charset="-122"/>
              </a:rPr>
              <a:t>其奇子数列为</a:t>
            </a:r>
            <a:r>
              <a:rPr lang="en-US" altLang="zh-CN">
                <a:ea typeface="楷体_GB2312" charset="-122"/>
              </a:rPr>
              <a:t>:  2</a:t>
            </a:r>
            <a:r>
              <a:rPr lang="en-US" altLang="zh-CN"/>
              <a:t>,  2,  2, </a:t>
            </a:r>
            <a:r>
              <a:rPr lang="en-US" altLang="zh-CN">
                <a:cs typeface="Times New Roman" pitchFamily="18" charset="0"/>
              </a:rPr>
              <a:t>···</a:t>
            </a:r>
            <a:endParaRPr lang="en-US" altLang="zh-CN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4932363" y="1437085"/>
            <a:ext cx="215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ea typeface="楷体_GB2312" charset="-122"/>
              </a:rPr>
              <a:t>收敛于 </a:t>
            </a:r>
            <a:r>
              <a:rPr lang="en-US" altLang="zh-CN">
                <a:solidFill>
                  <a:srgbClr val="0000FF"/>
                </a:solidFill>
              </a:rPr>
              <a:t>2</a:t>
            </a:r>
            <a:r>
              <a:rPr lang="en-US" altLang="zh-CN"/>
              <a:t>,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476375" y="1858566"/>
            <a:ext cx="4681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ea typeface="楷体_GB2312" charset="-122"/>
              </a:rPr>
              <a:t>而偶子数列为</a:t>
            </a:r>
            <a:r>
              <a:rPr lang="en-US" altLang="zh-CN" dirty="0">
                <a:ea typeface="楷体_GB2312" charset="-122"/>
              </a:rPr>
              <a:t>:  0</a:t>
            </a:r>
            <a:r>
              <a:rPr lang="en-US" altLang="zh-CN" dirty="0"/>
              <a:t>,  0,  0, ···                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5003801" y="2235994"/>
            <a:ext cx="180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ea typeface="楷体_GB2312" charset="-122"/>
              </a:rPr>
              <a:t>收敛于</a:t>
            </a:r>
            <a:r>
              <a:rPr lang="zh-CN" altLang="en-US"/>
              <a:t> </a:t>
            </a:r>
            <a:r>
              <a:rPr lang="en-US" altLang="zh-CN">
                <a:solidFill>
                  <a:srgbClr val="0000FF"/>
                </a:solidFill>
              </a:rPr>
              <a:t>0,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754063" y="129779"/>
            <a:ext cx="6481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  <a:ea typeface="楷体_GB2312" charset="-122"/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  <a:ea typeface="楷体_GB2312" charset="-122"/>
              </a:rPr>
              <a:t>2 </a:t>
            </a:r>
            <a:r>
              <a:rPr lang="zh-CN" altLang="en-US" dirty="0">
                <a:ea typeface="楷体_GB2312" charset="-122"/>
              </a:rPr>
              <a:t>试证数列 </a:t>
            </a:r>
            <a:r>
              <a:rPr lang="en-US" altLang="zh-CN" i="1" dirty="0" err="1" smtClean="0">
                <a:ea typeface="楷体_GB2312" charset="-122"/>
              </a:rPr>
              <a:t>y</a:t>
            </a:r>
            <a:r>
              <a:rPr lang="en-US" altLang="zh-CN" i="1" baseline="-25000" dirty="0" err="1" smtClean="0">
                <a:ea typeface="楷体_GB2312" charset="-122"/>
              </a:rPr>
              <a:t>n</a:t>
            </a:r>
            <a:r>
              <a:rPr lang="en-US" altLang="zh-CN" dirty="0" smtClean="0">
                <a:ea typeface="楷体_GB2312" charset="-122"/>
              </a:rPr>
              <a:t>=</a:t>
            </a:r>
            <a:r>
              <a:rPr lang="en-US" altLang="zh-CN" dirty="0" smtClean="0">
                <a:ea typeface="楷体_GB2312" charset="-122"/>
                <a:cs typeface="Times New Roman" pitchFamily="18" charset="0"/>
              </a:rPr>
              <a:t>1</a:t>
            </a:r>
            <a:r>
              <a:rPr lang="en-US" altLang="zh-CN" dirty="0">
                <a:ea typeface="楷体_GB2312" charset="-122"/>
                <a:cs typeface="Times New Roman" pitchFamily="18" charset="0"/>
              </a:rPr>
              <a:t>+(</a:t>
            </a:r>
            <a:r>
              <a:rPr lang="en-US" altLang="zh-CN" dirty="0">
                <a:ea typeface="楷体_GB2312" charset="-122"/>
                <a:sym typeface="Symbol" pitchFamily="18" charset="2"/>
              </a:rPr>
              <a:t>−</a:t>
            </a:r>
            <a:r>
              <a:rPr lang="en-US" altLang="zh-CN" dirty="0">
                <a:ea typeface="楷体_GB2312" charset="-122"/>
              </a:rPr>
              <a:t>1)</a:t>
            </a:r>
            <a:r>
              <a:rPr lang="en-US" altLang="zh-CN" i="1" baseline="30000" dirty="0">
                <a:ea typeface="楷体_GB2312" charset="-122"/>
              </a:rPr>
              <a:t>n</a:t>
            </a:r>
            <a:r>
              <a:rPr lang="en-US" altLang="zh-CN" baseline="30000" dirty="0">
                <a:ea typeface="楷体_GB2312" charset="-122"/>
                <a:sym typeface="Symbol" pitchFamily="18" charset="2"/>
              </a:rPr>
              <a:t>−</a:t>
            </a:r>
            <a:r>
              <a:rPr lang="en-US" altLang="zh-CN" baseline="30000" dirty="0">
                <a:ea typeface="楷体_GB2312" charset="-122"/>
              </a:rPr>
              <a:t>1</a:t>
            </a:r>
            <a:r>
              <a:rPr lang="en-US" altLang="zh-CN" i="1" dirty="0">
                <a:ea typeface="楷体_GB2312" charset="-122"/>
              </a:rPr>
              <a:t> </a:t>
            </a:r>
            <a:r>
              <a:rPr lang="zh-CN" altLang="en-US" dirty="0" smtClean="0">
                <a:ea typeface="楷体_GB2312" charset="-122"/>
              </a:rPr>
              <a:t>发散</a:t>
            </a:r>
            <a:endParaRPr lang="zh-CN" altLang="en-US" dirty="0">
              <a:ea typeface="楷体_GB2312" charset="-122"/>
            </a:endParaRPr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1403351" y="62746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dirty="0">
                <a:ea typeface="楷体_GB2312" charset="-122"/>
              </a:rPr>
              <a:t>因数列</a:t>
            </a:r>
            <a:r>
              <a:rPr lang="zh-CN" altLang="en-US" dirty="0"/>
              <a:t> </a:t>
            </a:r>
            <a:r>
              <a:rPr lang="en-US" altLang="zh-CN" dirty="0"/>
              <a:t>{</a:t>
            </a:r>
            <a:r>
              <a:rPr lang="en-US" altLang="zh-CN" i="1" dirty="0"/>
              <a:t>y</a:t>
            </a:r>
            <a:r>
              <a:rPr lang="en-US" altLang="zh-CN" i="1" baseline="-25000" dirty="0"/>
              <a:t>n</a:t>
            </a:r>
            <a:r>
              <a:rPr lang="en-US" altLang="zh-CN" dirty="0"/>
              <a:t>}={2, 0, 2, 0, 2, 0,</a:t>
            </a:r>
            <a:r>
              <a:rPr lang="en-US" altLang="zh-CN" i="1" dirty="0">
                <a:cs typeface="Times New Roman" pitchFamily="18" charset="0"/>
              </a:rPr>
              <a:t>···</a:t>
            </a:r>
            <a:r>
              <a:rPr lang="en-US" altLang="zh-CN" dirty="0">
                <a:cs typeface="Times New Roman" pitchFamily="18" charset="0"/>
              </a:rPr>
              <a:t>, 1+(</a:t>
            </a:r>
            <a:r>
              <a:rPr lang="en-US" altLang="zh-CN" dirty="0">
                <a:sym typeface="Symbol" pitchFamily="18" charset="2"/>
              </a:rPr>
              <a:t>−</a:t>
            </a:r>
            <a:r>
              <a:rPr lang="en-US" altLang="zh-CN" dirty="0">
                <a:cs typeface="Times New Roman" pitchFamily="18" charset="0"/>
              </a:rPr>
              <a:t>1)</a:t>
            </a:r>
            <a:r>
              <a:rPr lang="en-US" altLang="zh-CN" i="1" baseline="30000" dirty="0"/>
              <a:t>n</a:t>
            </a:r>
            <a:r>
              <a:rPr lang="en-US" altLang="zh-CN" baseline="30000" dirty="0">
                <a:sym typeface="Symbol" pitchFamily="18" charset="2"/>
              </a:rPr>
              <a:t>−</a:t>
            </a:r>
            <a:r>
              <a:rPr lang="en-US" altLang="zh-CN" baseline="30000" dirty="0"/>
              <a:t>1</a:t>
            </a:r>
            <a:r>
              <a:rPr lang="en-US" altLang="zh-CN" dirty="0"/>
              <a:t>,</a:t>
            </a:r>
            <a:r>
              <a:rPr lang="en-US" altLang="zh-CN" i="1" dirty="0">
                <a:cs typeface="Times New Roman" pitchFamily="18" charset="0"/>
              </a:rPr>
              <a:t>··· </a:t>
            </a:r>
            <a:r>
              <a:rPr lang="en-US" altLang="zh-CN" dirty="0"/>
              <a:t>}</a:t>
            </a:r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1403351" y="2680097"/>
            <a:ext cx="648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dirty="0">
                <a:sym typeface="Symbol" pitchFamily="18" charset="2"/>
              </a:rPr>
              <a:t>2</a:t>
            </a:r>
            <a:r>
              <a:rPr lang="en-US" altLang="zh-CN" dirty="0">
                <a:ea typeface="楷体_GB2312" charset="-122"/>
              </a:rPr>
              <a:t>0, </a:t>
            </a:r>
            <a:r>
              <a:rPr lang="zh-CN" altLang="en-US" dirty="0">
                <a:ea typeface="楷体_GB2312" charset="-122"/>
              </a:rPr>
              <a:t>所以数列 </a:t>
            </a:r>
            <a:r>
              <a:rPr lang="en-US" altLang="zh-CN" i="1" dirty="0" err="1" smtClean="0">
                <a:ea typeface="楷体_GB2312" charset="-122"/>
              </a:rPr>
              <a:t>y</a:t>
            </a:r>
            <a:r>
              <a:rPr lang="en-US" altLang="zh-CN" i="1" baseline="-25000" dirty="0" err="1" smtClean="0">
                <a:ea typeface="楷体_GB2312" charset="-122"/>
              </a:rPr>
              <a:t>n</a:t>
            </a:r>
            <a:r>
              <a:rPr lang="en-US" altLang="zh-CN" dirty="0" smtClean="0">
                <a:ea typeface="楷体_GB2312" charset="-122"/>
              </a:rPr>
              <a:t>=</a:t>
            </a:r>
            <a:r>
              <a:rPr lang="en-US" altLang="zh-CN" dirty="0" smtClean="0">
                <a:ea typeface="楷体_GB2312" charset="-122"/>
                <a:cs typeface="Times New Roman" pitchFamily="18" charset="0"/>
              </a:rPr>
              <a:t>1</a:t>
            </a:r>
            <a:r>
              <a:rPr lang="en-US" altLang="zh-CN" dirty="0">
                <a:ea typeface="楷体_GB2312" charset="-122"/>
                <a:cs typeface="Times New Roman" pitchFamily="18" charset="0"/>
              </a:rPr>
              <a:t>+(</a:t>
            </a:r>
            <a:r>
              <a:rPr lang="en-US" altLang="zh-CN" dirty="0">
                <a:ea typeface="楷体_GB2312" charset="-122"/>
                <a:sym typeface="Symbol" pitchFamily="18" charset="2"/>
              </a:rPr>
              <a:t>−</a:t>
            </a:r>
            <a:r>
              <a:rPr lang="en-US" altLang="zh-CN" dirty="0">
                <a:ea typeface="楷体_GB2312" charset="-122"/>
              </a:rPr>
              <a:t>1)</a:t>
            </a:r>
            <a:r>
              <a:rPr lang="en-US" altLang="zh-CN" i="1" baseline="30000" dirty="0">
                <a:ea typeface="楷体_GB2312" charset="-122"/>
              </a:rPr>
              <a:t>n</a:t>
            </a:r>
            <a:r>
              <a:rPr lang="en-US" altLang="zh-CN" baseline="30000" dirty="0">
                <a:ea typeface="楷体_GB2312" charset="-122"/>
                <a:sym typeface="Symbol" pitchFamily="18" charset="2"/>
              </a:rPr>
              <a:t>−</a:t>
            </a:r>
            <a:r>
              <a:rPr lang="en-US" altLang="zh-CN" baseline="30000" dirty="0">
                <a:ea typeface="楷体_GB2312" charset="-122"/>
              </a:rPr>
              <a:t>1</a:t>
            </a:r>
            <a:r>
              <a:rPr lang="en-US" altLang="zh-CN" i="1" dirty="0">
                <a:ea typeface="楷体_GB2312" charset="-122"/>
              </a:rPr>
              <a:t> </a:t>
            </a:r>
            <a:r>
              <a:rPr lang="zh-CN" altLang="en-US" dirty="0" smtClean="0">
                <a:ea typeface="楷体_GB2312" charset="-122"/>
              </a:rPr>
              <a:t>发散</a:t>
            </a:r>
            <a:r>
              <a:rPr lang="en-US" altLang="zh-CN" dirty="0">
                <a:ea typeface="楷体_GB231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9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08" grpId="0" autoUpdateAnimBg="0"/>
      <p:bldP spid="226310" grpId="0" autoUpdateAnimBg="0"/>
      <p:bldP spid="226311" grpId="0"/>
      <p:bldP spid="226312" grpId="0" autoUpdateAnimBg="0"/>
      <p:bldP spid="226313" grpId="0" autoUpdateAnimBg="0"/>
      <p:bldP spid="226314" grpId="0" autoUpdateAnimBg="0"/>
      <p:bldP spid="226316" grpId="0" autoUpdateAnimBg="0"/>
      <p:bldP spid="226317" grpId="0" autoUpdateAnimBg="0"/>
      <p:bldP spid="22631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577984" y="2693521"/>
            <a:ext cx="1223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记作</a:t>
            </a:r>
            <a:r>
              <a:rPr lang="zh-CN" altLang="en-US" sz="2800" dirty="0">
                <a:solidFill>
                  <a:schemeClr val="tx1"/>
                </a:solidFill>
                <a:ea typeface="宋体" charset="-122"/>
              </a:rPr>
              <a:t>    </a:t>
            </a: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900113" y="681038"/>
            <a:ext cx="76327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0033CC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定义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设函数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当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大于某一正数时有定义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如果存在常数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对于任意给定的正数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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总存在正数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M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使得当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|x|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&gt;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M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</a:p>
        </p:txBody>
      </p:sp>
      <p:graphicFrame>
        <p:nvGraphicFramePr>
          <p:cNvPr id="880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33378"/>
              </p:ext>
            </p:extLst>
          </p:nvPr>
        </p:nvGraphicFramePr>
        <p:xfrm>
          <a:off x="3426180" y="2760374"/>
          <a:ext cx="1933481" cy="51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18" name="Equation" r:id="rId3" imgW="1485000" imgH="457200" progId="Equation.3">
                  <p:embed/>
                </p:oleObj>
              </mc:Choice>
              <mc:Fallback>
                <p:oleObj name="Equation" r:id="rId3" imgW="1485000" imgH="4572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180" y="2760374"/>
                        <a:ext cx="1933481" cy="517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5414963" y="2631965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或</a:t>
            </a:r>
            <a:r>
              <a:rPr lang="zh-CN" altLang="en-US" sz="2800" dirty="0">
                <a:solidFill>
                  <a:schemeClr val="tx1"/>
                </a:solidFill>
                <a:ea typeface="宋体" charset="-122"/>
              </a:rPr>
              <a:t>  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f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) </a:t>
            </a:r>
            <a:r>
              <a:rPr lang="en-US" altLang="zh-CN" sz="2800" dirty="0">
                <a:solidFill>
                  <a:schemeClr val="tx1"/>
                </a:solidFill>
                <a:sym typeface="Symbol" pitchFamily="18" charset="2"/>
              </a:rPr>
              <a:t> </a:t>
            </a:r>
            <a:r>
              <a:rPr lang="en-US" altLang="zh-CN" sz="2800" i="1" dirty="0">
                <a:solidFill>
                  <a:schemeClr val="tx1"/>
                </a:solidFill>
              </a:rPr>
              <a:t>A 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)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4903696" y="1740232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ea typeface="宋体" charset="-122"/>
              </a:rPr>
              <a:t> |</a:t>
            </a:r>
            <a:r>
              <a:rPr lang="en-US" altLang="zh-CN" sz="2800" i="1" baseline="-25000" dirty="0">
                <a:solidFill>
                  <a:srgbClr val="0000FF"/>
                </a:solidFill>
                <a:ea typeface="宋体" charset="-122"/>
              </a:rPr>
              <a:t> </a:t>
            </a:r>
            <a:r>
              <a:rPr lang="en-US" altLang="zh-CN" sz="2800" i="1" dirty="0">
                <a:solidFill>
                  <a:srgbClr val="0000FF"/>
                </a:solidFill>
              </a:rPr>
              <a:t>f</a:t>
            </a:r>
            <a:r>
              <a:rPr lang="en-US" altLang="zh-CN" sz="2800" dirty="0">
                <a:solidFill>
                  <a:srgbClr val="0000FF"/>
                </a:solidFill>
              </a:rPr>
              <a:t>(</a:t>
            </a:r>
            <a:r>
              <a:rPr lang="en-US" altLang="zh-CN" sz="2800" i="1" dirty="0">
                <a:solidFill>
                  <a:srgbClr val="0000FF"/>
                </a:solidFill>
              </a:rPr>
              <a:t>x</a:t>
            </a:r>
            <a:r>
              <a:rPr lang="en-US" altLang="zh-CN" sz="2800" dirty="0">
                <a:solidFill>
                  <a:srgbClr val="0000FF"/>
                </a:solidFill>
              </a:rPr>
              <a:t>)</a:t>
            </a:r>
            <a:r>
              <a:rPr lang="en-US" altLang="zh-CN" sz="2800" dirty="0">
                <a:solidFill>
                  <a:srgbClr val="0000FF"/>
                </a:solidFill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i="1" dirty="0">
                <a:solidFill>
                  <a:srgbClr val="0000FF"/>
                </a:solidFill>
                <a:ea typeface="宋体" charset="-122"/>
              </a:rPr>
              <a:t>A</a:t>
            </a:r>
            <a:r>
              <a:rPr lang="en-US" altLang="zh-CN" sz="2800" dirty="0">
                <a:solidFill>
                  <a:srgbClr val="0000FF"/>
                </a:solidFill>
                <a:ea typeface="宋体" charset="-122"/>
              </a:rPr>
              <a:t> |&lt; </a:t>
            </a:r>
            <a:r>
              <a:rPr lang="en-US" altLang="zh-CN" sz="2800" i="1" dirty="0">
                <a:solidFill>
                  <a:srgbClr val="0000FF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. </a:t>
            </a:r>
          </a:p>
        </p:txBody>
      </p:sp>
      <p:sp>
        <p:nvSpPr>
          <p:cNvPr id="88100" name="Rectangle 36"/>
          <p:cNvSpPr>
            <a:spLocks noChangeArrowheads="1"/>
          </p:cNvSpPr>
          <p:nvPr/>
        </p:nvSpPr>
        <p:spPr bwMode="auto">
          <a:xfrm>
            <a:off x="971550" y="2193131"/>
            <a:ext cx="7704138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恒成立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则称当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 </a:t>
            </a:r>
            <a:r>
              <a:rPr lang="zh-CN" altLang="en-US" sz="2800" b="1" dirty="0">
                <a:solidFill>
                  <a:srgbClr val="0033CC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趋于无穷大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函数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以常数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为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极限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  </a:t>
            </a:r>
          </a:p>
        </p:txBody>
      </p:sp>
      <p:graphicFrame>
        <p:nvGraphicFramePr>
          <p:cNvPr id="8810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56010"/>
              </p:ext>
            </p:extLst>
          </p:nvPr>
        </p:nvGraphicFramePr>
        <p:xfrm>
          <a:off x="900113" y="3798095"/>
          <a:ext cx="2043112" cy="43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19" name="公式" r:id="rId5" imgW="2628900" imgH="584200" progId="Equation.3">
                  <p:embed/>
                </p:oleObj>
              </mc:Choice>
              <mc:Fallback>
                <p:oleObj name="公式" r:id="rId5" imgW="2628900" imgH="5842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98095"/>
                        <a:ext cx="2043112" cy="43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849197" y="3267835"/>
            <a:ext cx="29527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3300"/>
                </a:solidFill>
                <a:ea typeface="楷体_GB2312" charset="-122"/>
              </a:rPr>
              <a:t>“</a:t>
            </a:r>
            <a:r>
              <a:rPr lang="en-US" altLang="zh-CN" sz="2800" i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  <a:cs typeface="Times New Roman" pitchFamily="18" charset="0"/>
              </a:rPr>
              <a:t>−</a:t>
            </a:r>
            <a:r>
              <a:rPr lang="en-US" altLang="zh-CN" sz="2800" i="1" dirty="0">
                <a:solidFill>
                  <a:srgbClr val="FF3300"/>
                </a:solidFill>
                <a:ea typeface="楷体_GB2312" charset="-122"/>
              </a:rPr>
              <a:t>M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” </a:t>
            </a:r>
            <a:r>
              <a:rPr lang="zh-CN" altLang="en-US" sz="2800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定义</a:t>
            </a:r>
            <a:endParaRPr lang="zh-CN" altLang="en-US" sz="2800" dirty="0">
              <a:solidFill>
                <a:schemeClr val="tx1"/>
              </a:solidFill>
              <a:ea typeface="楷体_GB2312" charset="-122"/>
              <a:sym typeface="Symbol" pitchFamily="18" charset="2"/>
            </a:endParaRP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3013870" y="3649266"/>
            <a:ext cx="50403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ea typeface="楷体_GB2312" charset="-122"/>
                <a:sym typeface="Symbol" pitchFamily="18" charset="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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 &gt;0, 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M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&gt;0,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当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|x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|&gt;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M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时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恒有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 </a:t>
            </a: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3528219" y="4276883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|</a:t>
            </a:r>
            <a:r>
              <a:rPr lang="en-US" altLang="zh-CN" sz="2800" i="1" baseline="-25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</a:rPr>
              <a:t>f</a:t>
            </a:r>
            <a:r>
              <a:rPr lang="en-US" altLang="zh-CN" sz="2800" dirty="0">
                <a:solidFill>
                  <a:schemeClr val="tx1"/>
                </a:solidFill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</a:rPr>
              <a:t>x</a:t>
            </a:r>
            <a:r>
              <a:rPr lang="en-US" altLang="zh-CN" sz="2800" dirty="0">
                <a:solidFill>
                  <a:schemeClr val="tx1"/>
                </a:solidFill>
              </a:rPr>
              <a:t>)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A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|&lt; 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. 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708425" y="386181"/>
            <a:ext cx="6337300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自变量</a:t>
            </a: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趋向无穷大时函数的极限</a:t>
            </a:r>
            <a:endParaRPr lang="zh-CN" altLang="en-US" sz="2400" b="1" dirty="0">
              <a:ea typeface="楷体_GB2312" pitchFamily="49" charset="-12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70633" y="54288"/>
            <a:ext cx="3531314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、函数的极限</a:t>
            </a:r>
          </a:p>
        </p:txBody>
      </p:sp>
    </p:spTree>
    <p:extLst>
      <p:ext uri="{BB962C8B-B14F-4D97-AF65-F5344CB8AC3E}">
        <p14:creationId xmlns:p14="http://schemas.microsoft.com/office/powerpoint/2010/main" val="192447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 autoUpdateAnimBg="0"/>
      <p:bldP spid="88084" grpId="0" autoUpdateAnimBg="0"/>
      <p:bldP spid="88098" grpId="0"/>
      <p:bldP spid="88099" grpId="0"/>
      <p:bldP spid="88100" grpId="0" autoUpdateAnimBg="0"/>
      <p:bldP spid="88102" grpId="0"/>
      <p:bldP spid="88103" grpId="0"/>
      <p:bldP spid="8810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908175" y="1799035"/>
            <a:ext cx="1447800" cy="3429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500688" y="1799035"/>
            <a:ext cx="1447800" cy="3429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286000" y="2141935"/>
            <a:ext cx="441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2286000" y="1799035"/>
            <a:ext cx="441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3348038" y="1741885"/>
            <a:ext cx="0" cy="721519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5508625" y="1741885"/>
            <a:ext cx="0" cy="66794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28850" y="1970485"/>
            <a:ext cx="4724400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86050" name="Object 34"/>
          <p:cNvGraphicFramePr>
            <a:graphicFrameLocks noChangeAspect="1"/>
          </p:cNvGraphicFramePr>
          <p:nvPr/>
        </p:nvGraphicFramePr>
        <p:xfrm>
          <a:off x="3048000" y="941785"/>
          <a:ext cx="964602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2" name="Equation" r:id="rId3" imgW="2246760" imgH="647640" progId="Equation.3">
                  <p:embed/>
                </p:oleObj>
              </mc:Choice>
              <mc:Fallback>
                <p:oleObj name="Equation" r:id="rId3" imgW="2246760" imgH="6476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41785"/>
                        <a:ext cx="964602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53" name="Line 37"/>
          <p:cNvSpPr>
            <a:spLocks noChangeShapeType="1"/>
          </p:cNvSpPr>
          <p:nvPr/>
        </p:nvSpPr>
        <p:spPr bwMode="auto">
          <a:xfrm>
            <a:off x="5334000" y="2141935"/>
            <a:ext cx="1447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054" name="Line 38"/>
          <p:cNvSpPr>
            <a:spLocks noChangeShapeType="1"/>
          </p:cNvSpPr>
          <p:nvPr/>
        </p:nvSpPr>
        <p:spPr bwMode="auto">
          <a:xfrm>
            <a:off x="2057400" y="2141935"/>
            <a:ext cx="1447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061" name="Freeform 45"/>
          <p:cNvSpPr>
            <a:spLocks/>
          </p:cNvSpPr>
          <p:nvPr/>
        </p:nvSpPr>
        <p:spPr bwMode="auto">
          <a:xfrm>
            <a:off x="2057400" y="917973"/>
            <a:ext cx="4724400" cy="1448990"/>
          </a:xfrm>
          <a:custGeom>
            <a:avLst/>
            <a:gdLst>
              <a:gd name="T0" fmla="*/ 0 w 2976"/>
              <a:gd name="T1" fmla="*/ 884 h 1217"/>
              <a:gd name="T2" fmla="*/ 96 w 2976"/>
              <a:gd name="T3" fmla="*/ 932 h 1217"/>
              <a:gd name="T4" fmla="*/ 192 w 2976"/>
              <a:gd name="T5" fmla="*/ 980 h 1217"/>
              <a:gd name="T6" fmla="*/ 295 w 2976"/>
              <a:gd name="T7" fmla="*/ 925 h 1217"/>
              <a:gd name="T8" fmla="*/ 368 w 2976"/>
              <a:gd name="T9" fmla="*/ 879 h 1217"/>
              <a:gd name="T10" fmla="*/ 441 w 2976"/>
              <a:gd name="T11" fmla="*/ 834 h 1217"/>
              <a:gd name="T12" fmla="*/ 528 w 2976"/>
              <a:gd name="T13" fmla="*/ 884 h 1217"/>
              <a:gd name="T14" fmla="*/ 670 w 2976"/>
              <a:gd name="T15" fmla="*/ 998 h 1217"/>
              <a:gd name="T16" fmla="*/ 768 w 2976"/>
              <a:gd name="T17" fmla="*/ 932 h 1217"/>
              <a:gd name="T18" fmla="*/ 864 w 2976"/>
              <a:gd name="T19" fmla="*/ 836 h 1217"/>
              <a:gd name="T20" fmla="*/ 917 w 2976"/>
              <a:gd name="T21" fmla="*/ 797 h 1217"/>
              <a:gd name="T22" fmla="*/ 990 w 2976"/>
              <a:gd name="T23" fmla="*/ 861 h 1217"/>
              <a:gd name="T24" fmla="*/ 1200 w 2976"/>
              <a:gd name="T25" fmla="*/ 1117 h 1217"/>
              <a:gd name="T26" fmla="*/ 1392 w 2976"/>
              <a:gd name="T27" fmla="*/ 260 h 1217"/>
              <a:gd name="T28" fmla="*/ 1493 w 2976"/>
              <a:gd name="T29" fmla="*/ 2 h 1217"/>
              <a:gd name="T30" fmla="*/ 1593 w 2976"/>
              <a:gd name="T31" fmla="*/ 249 h 1217"/>
              <a:gd name="T32" fmla="*/ 1749 w 2976"/>
              <a:gd name="T33" fmla="*/ 1007 h 1217"/>
              <a:gd name="T34" fmla="*/ 1840 w 2976"/>
              <a:gd name="T35" fmla="*/ 1135 h 1217"/>
              <a:gd name="T36" fmla="*/ 1968 w 2976"/>
              <a:gd name="T37" fmla="*/ 932 h 1217"/>
              <a:gd name="T38" fmla="*/ 2069 w 2976"/>
              <a:gd name="T39" fmla="*/ 806 h 1217"/>
              <a:gd name="T40" fmla="*/ 2325 w 2976"/>
              <a:gd name="T41" fmla="*/ 998 h 1217"/>
              <a:gd name="T42" fmla="*/ 2453 w 2976"/>
              <a:gd name="T43" fmla="*/ 907 h 1217"/>
              <a:gd name="T44" fmla="*/ 2544 w 2976"/>
              <a:gd name="T45" fmla="*/ 825 h 1217"/>
              <a:gd name="T46" fmla="*/ 2736 w 2976"/>
              <a:gd name="T47" fmla="*/ 980 h 1217"/>
              <a:gd name="T48" fmla="*/ 2976 w 2976"/>
              <a:gd name="T49" fmla="*/ 884 h 12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76"/>
              <a:gd name="T76" fmla="*/ 0 h 1217"/>
              <a:gd name="T77" fmla="*/ 2976 w 2976"/>
              <a:gd name="T78" fmla="*/ 1217 h 12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76" h="1217">
                <a:moveTo>
                  <a:pt x="0" y="884"/>
                </a:moveTo>
                <a:cubicBezTo>
                  <a:pt x="32" y="900"/>
                  <a:pt x="64" y="916"/>
                  <a:pt x="96" y="932"/>
                </a:cubicBezTo>
                <a:cubicBezTo>
                  <a:pt x="128" y="948"/>
                  <a:pt x="159" y="981"/>
                  <a:pt x="192" y="980"/>
                </a:cubicBezTo>
                <a:cubicBezTo>
                  <a:pt x="225" y="979"/>
                  <a:pt x="266" y="942"/>
                  <a:pt x="295" y="925"/>
                </a:cubicBezTo>
                <a:cubicBezTo>
                  <a:pt x="324" y="908"/>
                  <a:pt x="344" y="894"/>
                  <a:pt x="368" y="879"/>
                </a:cubicBezTo>
                <a:cubicBezTo>
                  <a:pt x="392" y="864"/>
                  <a:pt x="414" y="833"/>
                  <a:pt x="441" y="834"/>
                </a:cubicBezTo>
                <a:cubicBezTo>
                  <a:pt x="468" y="835"/>
                  <a:pt x="490" y="857"/>
                  <a:pt x="528" y="884"/>
                </a:cubicBezTo>
                <a:cubicBezTo>
                  <a:pt x="566" y="911"/>
                  <a:pt x="630" y="990"/>
                  <a:pt x="670" y="998"/>
                </a:cubicBezTo>
                <a:cubicBezTo>
                  <a:pt x="710" y="1006"/>
                  <a:pt x="736" y="959"/>
                  <a:pt x="768" y="932"/>
                </a:cubicBezTo>
                <a:cubicBezTo>
                  <a:pt x="800" y="905"/>
                  <a:pt x="839" y="858"/>
                  <a:pt x="864" y="836"/>
                </a:cubicBezTo>
                <a:cubicBezTo>
                  <a:pt x="889" y="814"/>
                  <a:pt x="896" y="793"/>
                  <a:pt x="917" y="797"/>
                </a:cubicBezTo>
                <a:cubicBezTo>
                  <a:pt x="938" y="801"/>
                  <a:pt x="943" y="808"/>
                  <a:pt x="990" y="861"/>
                </a:cubicBezTo>
                <a:cubicBezTo>
                  <a:pt x="1037" y="914"/>
                  <a:pt x="1133" y="1217"/>
                  <a:pt x="1200" y="1117"/>
                </a:cubicBezTo>
                <a:cubicBezTo>
                  <a:pt x="1267" y="1017"/>
                  <a:pt x="1343" y="446"/>
                  <a:pt x="1392" y="260"/>
                </a:cubicBezTo>
                <a:cubicBezTo>
                  <a:pt x="1441" y="74"/>
                  <a:pt x="1460" y="4"/>
                  <a:pt x="1493" y="2"/>
                </a:cubicBezTo>
                <a:cubicBezTo>
                  <a:pt x="1526" y="0"/>
                  <a:pt x="1550" y="82"/>
                  <a:pt x="1593" y="249"/>
                </a:cubicBezTo>
                <a:cubicBezTo>
                  <a:pt x="1636" y="416"/>
                  <a:pt x="1708" y="859"/>
                  <a:pt x="1749" y="1007"/>
                </a:cubicBezTo>
                <a:cubicBezTo>
                  <a:pt x="1790" y="1155"/>
                  <a:pt x="1804" y="1148"/>
                  <a:pt x="1840" y="1135"/>
                </a:cubicBezTo>
                <a:cubicBezTo>
                  <a:pt x="1876" y="1122"/>
                  <a:pt x="1930" y="987"/>
                  <a:pt x="1968" y="932"/>
                </a:cubicBezTo>
                <a:cubicBezTo>
                  <a:pt x="2006" y="877"/>
                  <a:pt x="2010" y="795"/>
                  <a:pt x="2069" y="806"/>
                </a:cubicBezTo>
                <a:cubicBezTo>
                  <a:pt x="2128" y="817"/>
                  <a:pt x="2261" y="981"/>
                  <a:pt x="2325" y="998"/>
                </a:cubicBezTo>
                <a:cubicBezTo>
                  <a:pt x="2389" y="1015"/>
                  <a:pt x="2416" y="936"/>
                  <a:pt x="2453" y="907"/>
                </a:cubicBezTo>
                <a:cubicBezTo>
                  <a:pt x="2490" y="878"/>
                  <a:pt x="2497" y="813"/>
                  <a:pt x="2544" y="825"/>
                </a:cubicBezTo>
                <a:cubicBezTo>
                  <a:pt x="2591" y="837"/>
                  <a:pt x="2664" y="970"/>
                  <a:pt x="2736" y="980"/>
                </a:cubicBezTo>
                <a:cubicBezTo>
                  <a:pt x="2808" y="990"/>
                  <a:pt x="2936" y="900"/>
                  <a:pt x="2976" y="88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063" name="Text Box 47"/>
          <p:cNvSpPr txBox="1">
            <a:spLocks noChangeArrowheads="1"/>
          </p:cNvSpPr>
          <p:nvPr/>
        </p:nvSpPr>
        <p:spPr bwMode="auto">
          <a:xfrm>
            <a:off x="2843214" y="2356247"/>
            <a:ext cx="7207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1"/>
                </a:solidFill>
                <a:ea typeface="楷体_GB2312" charset="-122"/>
                <a:cs typeface="Times New Roman" pitchFamily="18" charset="0"/>
              </a:rPr>
              <a:t>−</a:t>
            </a:r>
            <a:r>
              <a:rPr lang="en-US" altLang="zh-CN" sz="2400" i="1">
                <a:solidFill>
                  <a:schemeClr val="tx1"/>
                </a:solidFill>
                <a:ea typeface="楷体_GB2312" charset="-122"/>
                <a:cs typeface="Times New Roman" pitchFamily="18" charset="0"/>
              </a:rPr>
              <a:t>M</a:t>
            </a:r>
            <a:endParaRPr lang="en-US" altLang="zh-CN" sz="2400">
              <a:solidFill>
                <a:schemeClr val="tx1"/>
              </a:solidFill>
              <a:ea typeface="楷体_GB2312" charset="-122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6064" name="Text Box 48"/>
          <p:cNvSpPr txBox="1">
            <a:spLocks noChangeArrowheads="1"/>
          </p:cNvSpPr>
          <p:nvPr/>
        </p:nvSpPr>
        <p:spPr bwMode="auto">
          <a:xfrm>
            <a:off x="5292725" y="2356247"/>
            <a:ext cx="50323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tx1"/>
                </a:solidFill>
                <a:ea typeface="楷体_GB2312" charset="-122"/>
              </a:rPr>
              <a:t>M</a:t>
            </a:r>
            <a:endParaRPr lang="en-US" altLang="zh-CN" sz="2400">
              <a:solidFill>
                <a:schemeClr val="tx1"/>
              </a:solidFill>
              <a:ea typeface="楷体_GB2312" charset="-122"/>
              <a:sym typeface="Symbol" pitchFamily="18" charset="2"/>
            </a:endParaRPr>
          </a:p>
        </p:txBody>
      </p:sp>
      <p:graphicFrame>
        <p:nvGraphicFramePr>
          <p:cNvPr id="2051" name="Object 51"/>
          <p:cNvGraphicFramePr>
            <a:graphicFrameLocks noChangeAspect="1"/>
          </p:cNvGraphicFramePr>
          <p:nvPr/>
        </p:nvGraphicFramePr>
        <p:xfrm>
          <a:off x="1208967" y="195262"/>
          <a:ext cx="2007570" cy="53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3" name="公式" r:id="rId5" imgW="876300" imgH="279400" progId="Equation.3">
                  <p:embed/>
                </p:oleObj>
              </mc:Choice>
              <mc:Fallback>
                <p:oleObj name="公式" r:id="rId5" imgW="876300" imgH="2794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967" y="195262"/>
                        <a:ext cx="2007570" cy="534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Text Box 52"/>
          <p:cNvSpPr txBox="1">
            <a:spLocks noChangeArrowheads="1"/>
          </p:cNvSpPr>
          <p:nvPr/>
        </p:nvSpPr>
        <p:spPr bwMode="auto">
          <a:xfrm>
            <a:off x="732547" y="187557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tx1"/>
                </a:solidFill>
                <a:ea typeface="楷体_GB2312" charset="-122"/>
              </a:rPr>
              <a:t>                          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的几何意义</a:t>
            </a:r>
          </a:p>
        </p:txBody>
      </p:sp>
      <p:sp>
        <p:nvSpPr>
          <p:cNvPr id="86069" name="Text Box 53"/>
          <p:cNvSpPr txBox="1">
            <a:spLocks noChangeArrowheads="1"/>
          </p:cNvSpPr>
          <p:nvPr/>
        </p:nvSpPr>
        <p:spPr bwMode="auto">
          <a:xfrm>
            <a:off x="827088" y="2787253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当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  <a:sym typeface="Symbol" pitchFamily="18" charset="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  <a:sym typeface="Symbol" pitchFamily="18" charset="2"/>
              </a:rPr>
              <a:t>&lt; 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M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或 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&gt;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M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时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,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函数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y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f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的图形完全落在以直线 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y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A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为中心线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,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宽为 </a:t>
            </a:r>
            <a:r>
              <a:rPr lang="en-US" altLang="zh-CN" sz="2800" dirty="0">
                <a:solidFill>
                  <a:schemeClr val="accent2"/>
                </a:solidFill>
                <a:ea typeface="楷体_GB2312" charset="-122"/>
              </a:rPr>
              <a:t>2</a:t>
            </a:r>
            <a:r>
              <a:rPr lang="en-US" altLang="zh-CN" sz="2800" i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的带形区域内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.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057401" y="573882"/>
            <a:ext cx="5249863" cy="2281238"/>
            <a:chOff x="1296" y="482"/>
            <a:chExt cx="3307" cy="1916"/>
          </a:xfrm>
        </p:grpSpPr>
        <p:sp>
          <p:nvSpPr>
            <p:cNvPr id="2071" name="Line 42"/>
            <p:cNvSpPr>
              <a:spLocks noChangeShapeType="1"/>
            </p:cNvSpPr>
            <p:nvPr/>
          </p:nvSpPr>
          <p:spPr bwMode="auto">
            <a:xfrm>
              <a:off x="1296" y="2038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Line 43"/>
            <p:cNvSpPr>
              <a:spLocks noChangeShapeType="1"/>
            </p:cNvSpPr>
            <p:nvPr/>
          </p:nvSpPr>
          <p:spPr bwMode="auto">
            <a:xfrm flipV="1">
              <a:off x="2789" y="61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" name="Text Box 57"/>
            <p:cNvSpPr txBox="1">
              <a:spLocks noChangeArrowheads="1"/>
            </p:cNvSpPr>
            <p:nvPr/>
          </p:nvSpPr>
          <p:spPr bwMode="auto">
            <a:xfrm>
              <a:off x="4286" y="1979"/>
              <a:ext cx="31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400" i="1">
                  <a:solidFill>
                    <a:schemeClr val="tx1"/>
                  </a:solidFill>
                  <a:ea typeface="楷体_GB2312" charset="-122"/>
                </a:rPr>
                <a:t>x</a:t>
              </a:r>
              <a:endParaRPr lang="en-US" altLang="zh-CN" sz="2400">
                <a:solidFill>
                  <a:schemeClr val="tx1"/>
                </a:solidFill>
                <a:ea typeface="楷体_GB2312" charset="-122"/>
                <a:sym typeface="Symbol" pitchFamily="18" charset="2"/>
              </a:endParaRPr>
            </a:p>
          </p:txBody>
        </p:sp>
        <p:sp>
          <p:nvSpPr>
            <p:cNvPr id="2074" name="Text Box 58"/>
            <p:cNvSpPr txBox="1">
              <a:spLocks noChangeArrowheads="1"/>
            </p:cNvSpPr>
            <p:nvPr/>
          </p:nvSpPr>
          <p:spPr bwMode="auto">
            <a:xfrm>
              <a:off x="2789" y="482"/>
              <a:ext cx="31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400" i="1">
                  <a:solidFill>
                    <a:schemeClr val="tx1"/>
                  </a:solidFill>
                  <a:ea typeface="楷体_GB2312" charset="-122"/>
                </a:rPr>
                <a:t>y</a:t>
              </a:r>
              <a:endParaRPr lang="en-US" altLang="zh-CN" sz="2400">
                <a:solidFill>
                  <a:schemeClr val="tx1"/>
                </a:solidFill>
                <a:ea typeface="楷体_GB2312" charset="-122"/>
                <a:sym typeface="Symbol" pitchFamily="18" charset="2"/>
              </a:endParaRPr>
            </a:p>
          </p:txBody>
        </p:sp>
        <p:sp>
          <p:nvSpPr>
            <p:cNvPr id="2075" name="Text Box 59"/>
            <p:cNvSpPr txBox="1">
              <a:spLocks noChangeArrowheads="1"/>
            </p:cNvSpPr>
            <p:nvPr/>
          </p:nvSpPr>
          <p:spPr bwMode="auto">
            <a:xfrm>
              <a:off x="2608" y="2008"/>
              <a:ext cx="31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tx1"/>
                  </a:solidFill>
                  <a:ea typeface="楷体_GB2312" charset="-122"/>
                </a:rPr>
                <a:t>0</a:t>
              </a:r>
              <a:endParaRPr lang="en-US" altLang="zh-CN" sz="2400">
                <a:solidFill>
                  <a:schemeClr val="tx1"/>
                </a:solidFill>
                <a:ea typeface="楷体_GB2312" charset="-122"/>
                <a:sym typeface="Symbol" pitchFamily="18" charset="2"/>
              </a:endParaRPr>
            </a:p>
          </p:txBody>
        </p:sp>
      </p:grpSp>
      <p:sp>
        <p:nvSpPr>
          <p:cNvPr id="86077" name="Text Box 61"/>
          <p:cNvSpPr txBox="1">
            <a:spLocks noChangeArrowheads="1"/>
          </p:cNvSpPr>
          <p:nvPr/>
        </p:nvSpPr>
        <p:spPr bwMode="auto">
          <a:xfrm>
            <a:off x="4284663" y="2031206"/>
            <a:ext cx="7921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tx1"/>
                </a:solidFill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400">
                <a:solidFill>
                  <a:schemeClr val="tx1"/>
                </a:solidFill>
                <a:ea typeface="楷体_GB2312" charset="-122"/>
                <a:cs typeface="Times New Roman" pitchFamily="18" charset="0"/>
              </a:rPr>
              <a:t>−</a:t>
            </a:r>
            <a:r>
              <a:rPr lang="en-US" altLang="zh-CN" sz="2400" i="1">
                <a:solidFill>
                  <a:schemeClr val="tx1"/>
                </a:solidFill>
                <a:ea typeface="楷体_GB2312" charset="-122"/>
                <a:cs typeface="Times New Roman" pitchFamily="18" charset="0"/>
                <a:sym typeface="Symbol" pitchFamily="18" charset="2"/>
              </a:rPr>
              <a:t></a:t>
            </a:r>
            <a:endParaRPr lang="en-US" altLang="zh-CN" sz="2400" i="1">
              <a:solidFill>
                <a:schemeClr val="tx1"/>
              </a:solidFill>
              <a:ea typeface="楷体_GB2312" charset="-122"/>
              <a:cs typeface="Times New Roman" pitchFamily="18" charset="0"/>
            </a:endParaRPr>
          </a:p>
        </p:txBody>
      </p:sp>
      <p:sp>
        <p:nvSpPr>
          <p:cNvPr id="86078" name="Text Box 62"/>
          <p:cNvSpPr txBox="1">
            <a:spLocks noChangeArrowheads="1"/>
          </p:cNvSpPr>
          <p:nvPr/>
        </p:nvSpPr>
        <p:spPr bwMode="auto">
          <a:xfrm>
            <a:off x="4284663" y="1472804"/>
            <a:ext cx="7921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tx1"/>
                </a:solidFill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400">
                <a:solidFill>
                  <a:schemeClr val="tx1"/>
                </a:solidFill>
                <a:ea typeface="楷体_GB2312" charset="-122"/>
                <a:cs typeface="Times New Roman" pitchFamily="18" charset="0"/>
              </a:rPr>
              <a:t>+</a:t>
            </a:r>
            <a:r>
              <a:rPr lang="en-US" altLang="zh-CN" sz="2400" i="1">
                <a:solidFill>
                  <a:schemeClr val="tx1"/>
                </a:solidFill>
                <a:ea typeface="楷体_GB2312" charset="-122"/>
                <a:cs typeface="Times New Roman" pitchFamily="18" charset="0"/>
                <a:sym typeface="Symbol" pitchFamily="18" charset="2"/>
              </a:rPr>
              <a:t></a:t>
            </a:r>
            <a:endParaRPr lang="en-US" altLang="zh-CN" sz="2400" i="1">
              <a:solidFill>
                <a:schemeClr val="tx1"/>
              </a:solidFill>
              <a:ea typeface="楷体_GB2312" charset="-122"/>
              <a:cs typeface="Times New Roman" pitchFamily="18" charset="0"/>
            </a:endParaRPr>
          </a:p>
        </p:txBody>
      </p:sp>
      <p:sp>
        <p:nvSpPr>
          <p:cNvPr id="86079" name="Text Box 63"/>
          <p:cNvSpPr txBox="1">
            <a:spLocks noChangeArrowheads="1"/>
          </p:cNvSpPr>
          <p:nvPr/>
        </p:nvSpPr>
        <p:spPr bwMode="auto">
          <a:xfrm>
            <a:off x="4356100" y="1762125"/>
            <a:ext cx="50323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FF0000"/>
                </a:solidFill>
                <a:ea typeface="楷体_GB2312" charset="-122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462120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 animBg="1"/>
      <p:bldP spid="86023" grpId="0" animBg="1"/>
      <p:bldP spid="86024" grpId="0" animBg="1"/>
      <p:bldP spid="86027" grpId="0" animBg="1"/>
      <p:bldP spid="86028" grpId="0" animBg="1"/>
      <p:bldP spid="86033" grpId="0" animBg="1"/>
      <p:bldP spid="86053" grpId="0" animBg="1"/>
      <p:bldP spid="86054" grpId="0" animBg="1"/>
      <p:bldP spid="86061" grpId="0" animBg="1"/>
      <p:bldP spid="86063" grpId="0"/>
      <p:bldP spid="86064" grpId="0"/>
      <p:bldP spid="86069" grpId="0"/>
      <p:bldP spid="86077" grpId="0"/>
      <p:bldP spid="86078" grpId="0"/>
      <p:bldP spid="8607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900114" y="2800350"/>
          <a:ext cx="2232025" cy="52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3" name="公式" r:id="rId3" imgW="965200" imgH="292100" progId="Equation.3">
                  <p:embed/>
                </p:oleObj>
              </mc:Choice>
              <mc:Fallback>
                <p:oleObj name="公式" r:id="rId3" imgW="965200" imgH="2921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4" y="2800350"/>
                        <a:ext cx="2232025" cy="527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1042988" y="1089423"/>
          <a:ext cx="2057400" cy="41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4" name="公式" r:id="rId5" imgW="2247900" imgH="584200" progId="Equation.3">
                  <p:embed/>
                </p:oleObj>
              </mc:Choice>
              <mc:Fallback>
                <p:oleObj name="公式" r:id="rId5" imgW="2247900" imgH="5842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89423"/>
                        <a:ext cx="2057400" cy="415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987675" y="917066"/>
            <a:ext cx="56165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ea typeface="楷体_GB2312" charset="-122"/>
                <a:sym typeface="Symbol" pitchFamily="18" charset="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sym typeface="Symbol" pitchFamily="18" charset="2"/>
              </a:rPr>
              <a:t></a:t>
            </a:r>
            <a:r>
              <a:rPr lang="en-US" altLang="zh-CN" dirty="0">
                <a:sym typeface="Symbol" pitchFamily="18" charset="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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 &gt;0, 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M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&gt;0,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当</a:t>
            </a:r>
            <a:r>
              <a:rPr lang="zh-CN" altLang="en-US" sz="2800" i="1" dirty="0">
                <a:solidFill>
                  <a:schemeClr val="tx1"/>
                </a:solidFill>
                <a:ea typeface="楷体_GB2312" charset="-122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&gt;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M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时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,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恒有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 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140200" y="1469232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tx1"/>
                </a:solidFill>
                <a:ea typeface="宋体" charset="-122"/>
              </a:rPr>
              <a:t>|</a:t>
            </a:r>
            <a:r>
              <a:rPr lang="en-US" altLang="zh-CN" sz="2800" i="1" baseline="-2500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800" i="1">
                <a:solidFill>
                  <a:schemeClr val="tx1"/>
                </a:solidFill>
              </a:rPr>
              <a:t>f</a:t>
            </a:r>
            <a:r>
              <a:rPr lang="en-US" altLang="zh-CN" sz="2800">
                <a:solidFill>
                  <a:schemeClr val="tx1"/>
                </a:solidFill>
              </a:rPr>
              <a:t>(</a:t>
            </a:r>
            <a:r>
              <a:rPr lang="en-US" altLang="zh-CN" sz="2800" i="1">
                <a:solidFill>
                  <a:schemeClr val="tx1"/>
                </a:solidFill>
              </a:rPr>
              <a:t>x</a:t>
            </a:r>
            <a:r>
              <a:rPr lang="en-US" altLang="zh-CN" sz="2800">
                <a:solidFill>
                  <a:schemeClr val="tx1"/>
                </a:solidFill>
              </a:rPr>
              <a:t>)</a:t>
            </a:r>
            <a:r>
              <a:rPr lang="en-US" altLang="zh-CN" sz="2800">
                <a:solidFill>
                  <a:schemeClr val="tx1"/>
                </a:solidFill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i="1">
                <a:solidFill>
                  <a:schemeClr val="tx1"/>
                </a:solidFill>
                <a:ea typeface="宋体" charset="-122"/>
              </a:rPr>
              <a:t>A</a:t>
            </a:r>
            <a:r>
              <a:rPr lang="en-US" altLang="zh-CN" sz="2800">
                <a:solidFill>
                  <a:schemeClr val="tx1"/>
                </a:solidFill>
                <a:ea typeface="宋体" charset="-122"/>
              </a:rPr>
              <a:t> |&lt; </a:t>
            </a:r>
            <a:r>
              <a:rPr lang="en-US" altLang="zh-CN" sz="2800" i="1">
                <a:solidFill>
                  <a:schemeClr val="tx1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>
                <a:solidFill>
                  <a:schemeClr val="tx1"/>
                </a:solidFill>
                <a:ea typeface="宋体" charset="-122"/>
              </a:rPr>
              <a:t> . 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3059114" y="2560223"/>
            <a:ext cx="56165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ea typeface="楷体_GB2312" charset="-122"/>
                <a:sym typeface="Symbol" pitchFamily="18" charset="2"/>
              </a:rPr>
              <a:t> 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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 &gt;0, 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M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&gt;0,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当 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&lt; 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  <a:cs typeface="Times New Roman" pitchFamily="18" charset="0"/>
              </a:rPr>
              <a:t>−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M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时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,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恒有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 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211638" y="3178388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|</a:t>
            </a:r>
            <a:r>
              <a:rPr lang="en-US" altLang="zh-CN" sz="2800" i="1" baseline="-25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</a:rPr>
              <a:t>f</a:t>
            </a:r>
            <a:r>
              <a:rPr lang="en-US" altLang="zh-CN" sz="2800" dirty="0">
                <a:solidFill>
                  <a:schemeClr val="tx1"/>
                </a:solidFill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</a:rPr>
              <a:t>x</a:t>
            </a:r>
            <a:r>
              <a:rPr lang="en-US" altLang="zh-CN" sz="2800" dirty="0">
                <a:solidFill>
                  <a:schemeClr val="tx1"/>
                </a:solidFill>
              </a:rPr>
              <a:t>)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A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|&lt; 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. 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827088" y="1966913"/>
            <a:ext cx="27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tx1"/>
                </a:solidFill>
                <a:ea typeface="宋体" charset="-122"/>
              </a:rPr>
              <a:t>  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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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  <a:sym typeface="Symbol" pitchFamily="18" charset="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  <a:sym typeface="Symbol" pitchFamily="18" charset="2"/>
              </a:rPr>
              <a:t>情形</a:t>
            </a:r>
            <a:endParaRPr lang="zh-CN" altLang="en-US" dirty="0">
              <a:solidFill>
                <a:schemeClr val="tx1"/>
              </a:solidFill>
              <a:ea typeface="楷体_GB2312" charset="-122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55650" y="396215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tx1"/>
                </a:solidFill>
                <a:ea typeface="宋体" charset="-122"/>
              </a:rPr>
              <a:t>   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+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  <a:sym typeface="Symbol" pitchFamily="18" charset="2"/>
              </a:rPr>
              <a:t>情形</a:t>
            </a:r>
            <a:endParaRPr lang="zh-CN" altLang="en-US" dirty="0">
              <a:solidFill>
                <a:schemeClr val="tx1"/>
              </a:solidFill>
              <a:ea typeface="楷体_GB231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38767"/>
              </p:ext>
            </p:extLst>
          </p:nvPr>
        </p:nvGraphicFramePr>
        <p:xfrm>
          <a:off x="496603" y="3794360"/>
          <a:ext cx="6944240" cy="59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5" name="Equation" r:id="rId7" imgW="2730240" imgH="266400" progId="Equation.DSMT4">
                  <p:embed/>
                </p:oleObj>
              </mc:Choice>
              <mc:Fallback>
                <p:oleObj name="Equation" r:id="rId7" imgW="2730240" imgH="266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03" y="3794360"/>
                        <a:ext cx="6944240" cy="596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0332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/>
      <p:bldP spid="35865" grpId="0"/>
      <p:bldP spid="35866" grpId="0"/>
      <p:bldP spid="35867" grpId="0"/>
      <p:bldP spid="35868" grpId="0"/>
      <p:bldP spid="3586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900113" y="1412082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楷体_GB2312" charset="-122"/>
              </a:rPr>
              <a:t>解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447800" y="1412082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tx1"/>
                </a:solidFill>
                <a:ea typeface="楷体_GB2312" charset="-122"/>
              </a:rPr>
              <a:t>显然有</a:t>
            </a:r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604726"/>
              </p:ext>
            </p:extLst>
          </p:nvPr>
        </p:nvGraphicFramePr>
        <p:xfrm>
          <a:off x="2771777" y="1295401"/>
          <a:ext cx="1967748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43" name="Equation" r:id="rId3" imgW="1205977" imgH="406224" progId="Equation.3">
                  <p:embed/>
                </p:oleObj>
              </mc:Choice>
              <mc:Fallback>
                <p:oleObj name="Equation" r:id="rId3" imgW="1205977" imgH="406224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7" y="1295401"/>
                        <a:ext cx="1967748" cy="697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56841"/>
              </p:ext>
            </p:extLst>
          </p:nvPr>
        </p:nvGraphicFramePr>
        <p:xfrm>
          <a:off x="2673351" y="1925241"/>
          <a:ext cx="2450081" cy="68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44" name="公式" r:id="rId5" imgW="1345616" imgH="406224" progId="Equation.3">
                  <p:embed/>
                </p:oleObj>
              </mc:Choice>
              <mc:Fallback>
                <p:oleObj name="公式" r:id="rId5" imgW="1345616" imgH="406224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1" y="1925241"/>
                        <a:ext cx="2450081" cy="682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416023"/>
              </p:ext>
            </p:extLst>
          </p:nvPr>
        </p:nvGraphicFramePr>
        <p:xfrm>
          <a:off x="1331913" y="2572941"/>
          <a:ext cx="1585791" cy="49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45" name="Equation" r:id="rId7" imgW="876300" imgH="279400" progId="Equation.3">
                  <p:embed/>
                </p:oleObj>
              </mc:Choice>
              <mc:Fallback>
                <p:oleObj name="Equation" r:id="rId7" imgW="876300" imgH="279400" progId="Equation.3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572941"/>
                        <a:ext cx="1585791" cy="49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819400" y="2535496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和</a:t>
            </a:r>
          </a:p>
        </p:txBody>
      </p:sp>
      <p:graphicFrame>
        <p:nvGraphicFramePr>
          <p:cNvPr id="921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96572"/>
              </p:ext>
            </p:extLst>
          </p:nvPr>
        </p:nvGraphicFramePr>
        <p:xfrm>
          <a:off x="3339484" y="2535496"/>
          <a:ext cx="140004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46" name="公式" r:id="rId9" imgW="901309" imgH="291973" progId="Equation.3">
                  <p:embed/>
                </p:oleObj>
              </mc:Choice>
              <mc:Fallback>
                <p:oleObj name="公式" r:id="rId9" imgW="901309" imgH="291973" progId="Equation.3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484" y="2535496"/>
                        <a:ext cx="1400040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738687" y="2536205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虽然都存在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,</a:t>
            </a:r>
            <a:endParaRPr lang="en-US" altLang="zh-CN" sz="2400" b="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258888" y="3058716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但它们不相等</a:t>
            </a:r>
            <a:r>
              <a:rPr lang="en-US" altLang="zh-CN" sz="280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708400" y="3096161"/>
            <a:ext cx="3425847" cy="542925"/>
            <a:chOff x="1056" y="3504"/>
            <a:chExt cx="2366" cy="456"/>
          </a:xfrm>
        </p:grpSpPr>
        <p:graphicFrame>
          <p:nvGraphicFramePr>
            <p:cNvPr id="615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126308"/>
                </p:ext>
              </p:extLst>
            </p:nvPr>
          </p:nvGraphicFramePr>
          <p:xfrm>
            <a:off x="1468" y="3523"/>
            <a:ext cx="917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547" name="Equation" r:id="rId11" imgW="825500" imgH="279400" progId="Equation.3">
                    <p:embed/>
                  </p:oleObj>
                </mc:Choice>
                <mc:Fallback>
                  <p:oleObj name="Equation" r:id="rId11" imgW="825500" imgH="279400" progId="Equation.3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" y="3523"/>
                          <a:ext cx="917" cy="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Text Box 16"/>
            <p:cNvSpPr txBox="1">
              <a:spLocks noChangeArrowheads="1"/>
            </p:cNvSpPr>
            <p:nvPr/>
          </p:nvSpPr>
          <p:spPr bwMode="auto">
            <a:xfrm>
              <a:off x="1056" y="3504"/>
              <a:ext cx="4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tx1"/>
                  </a:solidFill>
                  <a:ea typeface="楷体_GB2312" charset="-122"/>
                </a:rPr>
                <a:t>故</a:t>
              </a:r>
            </a:p>
          </p:txBody>
        </p:sp>
        <p:sp>
          <p:nvSpPr>
            <p:cNvPr id="6166" name="Text Box 17"/>
            <p:cNvSpPr txBox="1">
              <a:spLocks noChangeArrowheads="1"/>
            </p:cNvSpPr>
            <p:nvPr/>
          </p:nvSpPr>
          <p:spPr bwMode="auto">
            <a:xfrm>
              <a:off x="2414" y="3521"/>
              <a:ext cx="100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3600" b="1">
                  <a:solidFill>
                    <a:schemeClr val="tx2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tx1"/>
                  </a:solidFill>
                  <a:ea typeface="楷体_GB2312" charset="-122"/>
                </a:rPr>
                <a:t>不存在</a:t>
              </a:r>
              <a:r>
                <a:rPr lang="en-US" altLang="zh-CN" sz="2800" dirty="0">
                  <a:solidFill>
                    <a:schemeClr val="tx1"/>
                  </a:solidFill>
                  <a:ea typeface="宋体" charset="-122"/>
                </a:rPr>
                <a:t>.</a:t>
              </a:r>
            </a:p>
          </p:txBody>
        </p:sp>
      </p:grp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57238" y="897732"/>
            <a:ext cx="316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楷体_GB2312" charset="-122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ea typeface="楷体_GB2312" charset="-122"/>
              </a:rPr>
              <a:t>3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讨论极限</a:t>
            </a:r>
            <a:r>
              <a:rPr lang="zh-CN" altLang="en-US" sz="2800" dirty="0">
                <a:solidFill>
                  <a:schemeClr val="tx1"/>
                </a:solidFill>
                <a:ea typeface="宋体" charset="-122"/>
              </a:rPr>
              <a:t>                      </a:t>
            </a:r>
          </a:p>
        </p:txBody>
      </p:sp>
      <p:graphicFrame>
        <p:nvGraphicFramePr>
          <p:cNvPr id="921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836489"/>
              </p:ext>
            </p:extLst>
          </p:nvPr>
        </p:nvGraphicFramePr>
        <p:xfrm>
          <a:off x="2955925" y="888207"/>
          <a:ext cx="1671916" cy="53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48" name="Equation" r:id="rId13" imgW="825500" imgH="279400" progId="Equation.3">
                  <p:embed/>
                </p:oleObj>
              </mc:Choice>
              <mc:Fallback>
                <p:oleObj name="Equation" r:id="rId13" imgW="825500" imgH="279400" progId="Equation.3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888207"/>
                        <a:ext cx="1671916" cy="532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4619625" y="839346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是否存在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07646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5" grpId="0" autoUpdateAnimBg="0"/>
      <p:bldP spid="92170" grpId="0" autoUpdateAnimBg="0"/>
      <p:bldP spid="92172" grpId="0" autoUpdateAnimBg="0"/>
      <p:bldP spid="92173" grpId="0" autoUpdateAnimBg="0"/>
      <p:bldP spid="92181" grpId="0"/>
      <p:bldP spid="92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96430"/>
              </p:ext>
            </p:extLst>
          </p:nvPr>
        </p:nvGraphicFramePr>
        <p:xfrm>
          <a:off x="76200" y="325438"/>
          <a:ext cx="8659813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4" name="文档" r:id="rId3" imgW="9207953" imgH="5259084" progId="Word.Document.12">
                  <p:embed/>
                </p:oleObj>
              </mc:Choice>
              <mc:Fallback>
                <p:oleObj name="文档" r:id="rId3" imgW="9207953" imgH="5259084" progId="Word.Document.12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25438"/>
                        <a:ext cx="8659813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3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032230"/>
              </p:ext>
            </p:extLst>
          </p:nvPr>
        </p:nvGraphicFramePr>
        <p:xfrm>
          <a:off x="988695" y="533904"/>
          <a:ext cx="2892270" cy="98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5" name="Equation" r:id="rId3" imgW="1104840" imgH="444240" progId="Equation.DSMT4">
                  <p:embed/>
                </p:oleObj>
              </mc:Choice>
              <mc:Fallback>
                <p:oleObj name="Equation" r:id="rId3" imgW="1104840" imgH="4442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95" y="533904"/>
                        <a:ext cx="2892270" cy="982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82781" y="1542003"/>
            <a:ext cx="643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defRPr/>
            </a:pPr>
            <a:r>
              <a:rPr lang="zh-CN" altLang="en-US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）等于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           （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）等于</a:t>
            </a:r>
            <a:r>
              <a:rPr lang="en-US" altLang="zh-CN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-1 </a:t>
            </a:r>
            <a:endParaRPr lang="zh-CN" altLang="en-US" sz="2800" b="1" dirty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pPr marL="609600" indent="-609600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 （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C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） 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为无穷大        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（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）不存在</a:t>
            </a:r>
            <a:endParaRPr lang="zh-CN" altLang="en-US" sz="2800" b="1" dirty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87" y="809149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4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24811" y="4371904"/>
            <a:ext cx="1526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答案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536424"/>
              </p:ext>
            </p:extLst>
          </p:nvPr>
        </p:nvGraphicFramePr>
        <p:xfrm>
          <a:off x="2743855" y="2411819"/>
          <a:ext cx="19430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38" name="Equation" r:id="rId3" imgW="1548720" imgH="469800" progId="Equation.3">
                  <p:embed/>
                </p:oleObj>
              </mc:Choice>
              <mc:Fallback>
                <p:oleObj name="Equation" r:id="rId3" imgW="1548720" imgH="4698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855" y="2411819"/>
                        <a:ext cx="19430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976082" y="2384718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r>
              <a:rPr lang="zh-CN" altLang="en-US" sz="2800" dirty="0">
                <a:ea typeface="楷体_GB2312" charset="-122"/>
              </a:rPr>
              <a:t>记作</a:t>
            </a: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611189" y="526256"/>
            <a:ext cx="7704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定义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设函数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在点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某去心邻域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内有定义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</a:p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如果存在常数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对于任意给定的正数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总存在正数 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使得当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0&lt;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&lt;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682625" y="1934766"/>
            <a:ext cx="7488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恒成立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则称当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 </a:t>
            </a:r>
            <a:r>
              <a:rPr lang="zh-CN" altLang="en-US" sz="2800" b="1" dirty="0">
                <a:solidFill>
                  <a:srgbClr val="0033CC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趋于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函数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以常数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为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极限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611188" y="129779"/>
            <a:ext cx="6337300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自变量</a:t>
            </a:r>
            <a:r>
              <a:rPr lang="zh-CN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趋向有限值时函数的极限</a:t>
            </a:r>
            <a:endParaRPr lang="zh-CN" altLang="en-US" sz="2800" b="1" dirty="0">
              <a:ea typeface="楷体_GB2312" pitchFamily="49" charset="-122"/>
            </a:endParaRP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4688542" y="2264535"/>
            <a:ext cx="3887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楷体_GB2312" charset="-122"/>
                <a:ea typeface="楷体_GB2312" charset="-122"/>
              </a:rPr>
              <a:t>或 </a:t>
            </a:r>
            <a:r>
              <a:rPr lang="zh-CN" altLang="en-US" sz="28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f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) </a:t>
            </a:r>
            <a:r>
              <a:rPr lang="en-US" altLang="zh-CN" sz="28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</a:rPr>
              <a:t>A  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x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 </a:t>
            </a:r>
            <a:r>
              <a:rPr lang="en-US" altLang="zh-CN" sz="2800" i="1" dirty="0">
                <a:solidFill>
                  <a:srgbClr val="000000"/>
                </a:solidFill>
              </a:rPr>
              <a:t>x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0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)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5268296" y="1330237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ea typeface="宋体" charset="-122"/>
              </a:rPr>
              <a:t>|</a:t>
            </a:r>
            <a:r>
              <a:rPr lang="en-US" altLang="zh-CN" sz="2800" i="1" baseline="-25000" dirty="0">
                <a:solidFill>
                  <a:srgbClr val="0000FF"/>
                </a:solidFill>
                <a:ea typeface="宋体" charset="-122"/>
              </a:rPr>
              <a:t> </a:t>
            </a:r>
            <a:r>
              <a:rPr lang="en-US" altLang="zh-CN" sz="2800" i="1" dirty="0">
                <a:solidFill>
                  <a:srgbClr val="0000FF"/>
                </a:solidFill>
              </a:rPr>
              <a:t>f</a:t>
            </a:r>
            <a:r>
              <a:rPr lang="en-US" altLang="zh-CN" sz="2800" dirty="0">
                <a:solidFill>
                  <a:srgbClr val="0000FF"/>
                </a:solidFill>
              </a:rPr>
              <a:t>(</a:t>
            </a:r>
            <a:r>
              <a:rPr lang="en-US" altLang="zh-CN" sz="2800" i="1" dirty="0">
                <a:solidFill>
                  <a:srgbClr val="0000FF"/>
                </a:solidFill>
              </a:rPr>
              <a:t>x</a:t>
            </a:r>
            <a:r>
              <a:rPr lang="en-US" altLang="zh-CN" sz="2800" dirty="0">
                <a:solidFill>
                  <a:srgbClr val="0000FF"/>
                </a:solidFill>
              </a:rPr>
              <a:t>)</a:t>
            </a:r>
            <a:r>
              <a:rPr lang="en-US" altLang="zh-CN" sz="2800" dirty="0">
                <a:solidFill>
                  <a:srgbClr val="0000FF"/>
                </a:solidFill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i="1" dirty="0">
                <a:solidFill>
                  <a:srgbClr val="0000FF"/>
                </a:solidFill>
                <a:ea typeface="宋体" charset="-122"/>
              </a:rPr>
              <a:t>A</a:t>
            </a:r>
            <a:r>
              <a:rPr lang="en-US" altLang="zh-CN" sz="2800" dirty="0">
                <a:solidFill>
                  <a:srgbClr val="0000FF"/>
                </a:solidFill>
                <a:ea typeface="宋体" charset="-122"/>
              </a:rPr>
              <a:t> |&lt; </a:t>
            </a:r>
            <a:r>
              <a:rPr lang="en-US" altLang="zh-CN" sz="2800" i="1" dirty="0">
                <a:solidFill>
                  <a:srgbClr val="0000FF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. </a:t>
            </a:r>
          </a:p>
        </p:txBody>
      </p:sp>
      <p:graphicFrame>
        <p:nvGraphicFramePr>
          <p:cNvPr id="952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089391"/>
              </p:ext>
            </p:extLst>
          </p:nvPr>
        </p:nvGraphicFramePr>
        <p:xfrm>
          <a:off x="943769" y="3545681"/>
          <a:ext cx="1928813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39" name="公式" r:id="rId5" imgW="901309" imgH="291973" progId="Equation.3">
                  <p:embed/>
                </p:oleObj>
              </mc:Choice>
              <mc:Fallback>
                <p:oleObj name="公式" r:id="rId5" imgW="901309" imgH="291973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69" y="3545681"/>
                        <a:ext cx="1928813" cy="535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2743855" y="3494895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 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&gt;0,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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&gt;0,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使当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0&lt;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&lt;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</a:p>
        </p:txBody>
      </p:sp>
      <p:sp>
        <p:nvSpPr>
          <p:cNvPr id="95267" name="Text Box 35"/>
          <p:cNvSpPr txBox="1">
            <a:spLocks noChangeArrowheads="1"/>
          </p:cNvSpPr>
          <p:nvPr/>
        </p:nvSpPr>
        <p:spPr bwMode="auto">
          <a:xfrm>
            <a:off x="3276601" y="4075182"/>
            <a:ext cx="3382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恒有</a:t>
            </a:r>
            <a:r>
              <a:rPr lang="zh-CN" altLang="en-US" dirty="0">
                <a:solidFill>
                  <a:schemeClr val="tx1"/>
                </a:solidFill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|</a:t>
            </a:r>
            <a:r>
              <a:rPr lang="en-US" altLang="zh-CN" sz="2800" i="1" baseline="-25000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</a:rPr>
              <a:t>f</a:t>
            </a:r>
            <a:r>
              <a:rPr lang="en-US" altLang="zh-CN" sz="2800" dirty="0">
                <a:solidFill>
                  <a:schemeClr val="tx1"/>
                </a:solidFill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</a:rPr>
              <a:t>x</a:t>
            </a:r>
            <a:r>
              <a:rPr lang="en-US" altLang="zh-CN" sz="2800" dirty="0">
                <a:solidFill>
                  <a:schemeClr val="tx1"/>
                </a:solidFill>
              </a:rPr>
              <a:t>)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A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|&lt;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.</a:t>
            </a:r>
          </a:p>
        </p:txBody>
      </p:sp>
      <p:sp>
        <p:nvSpPr>
          <p:cNvPr id="95268" name="Text Box 36"/>
          <p:cNvSpPr txBox="1">
            <a:spLocks noChangeArrowheads="1"/>
          </p:cNvSpPr>
          <p:nvPr/>
        </p:nvSpPr>
        <p:spPr bwMode="auto">
          <a:xfrm>
            <a:off x="684214" y="2986747"/>
            <a:ext cx="244792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“</a:t>
            </a:r>
            <a:r>
              <a:rPr lang="en-US" altLang="zh-CN" sz="2800" i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  <a:cs typeface="Times New Roman" pitchFamily="18" charset="0"/>
              </a:rPr>
              <a:t>−</a:t>
            </a:r>
            <a:r>
              <a:rPr lang="en-US" altLang="zh-CN" sz="2800" i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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” </a:t>
            </a:r>
            <a:r>
              <a:rPr lang="zh-CN" altLang="en-US" sz="2800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定义</a:t>
            </a:r>
            <a:endParaRPr lang="zh-CN" altLang="en-US" sz="2800" dirty="0">
              <a:solidFill>
                <a:schemeClr val="tx1"/>
              </a:solidFill>
              <a:ea typeface="楷体_GB2312" charset="-122"/>
              <a:sym typeface="Symbol" pitchFamily="18" charset="2"/>
            </a:endParaRPr>
          </a:p>
        </p:txBody>
      </p:sp>
      <p:sp>
        <p:nvSpPr>
          <p:cNvPr id="95269" name="Rectangle 37"/>
          <p:cNvSpPr>
            <a:spLocks noChangeArrowheads="1"/>
          </p:cNvSpPr>
          <p:nvPr/>
        </p:nvSpPr>
        <p:spPr bwMode="auto">
          <a:xfrm>
            <a:off x="6084888" y="3494895"/>
            <a:ext cx="79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FF0000"/>
                </a:solidFill>
                <a:ea typeface="宋体" charset="-122"/>
              </a:rPr>
              <a:t>0&lt;</a:t>
            </a:r>
          </a:p>
        </p:txBody>
      </p:sp>
      <p:sp>
        <p:nvSpPr>
          <p:cNvPr id="95270" name="Rectangle 38"/>
          <p:cNvSpPr>
            <a:spLocks noChangeArrowheads="1"/>
          </p:cNvSpPr>
          <p:nvPr/>
        </p:nvSpPr>
        <p:spPr bwMode="auto">
          <a:xfrm>
            <a:off x="6659564" y="4018115"/>
            <a:ext cx="1296988" cy="52322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i="1" dirty="0">
                <a:solidFill>
                  <a:schemeClr val="tx1"/>
                </a:solidFill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CN" sz="2800" b="1" dirty="0">
              <a:solidFill>
                <a:schemeClr val="tx1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167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6" grpId="0" autoUpdateAnimBg="0"/>
      <p:bldP spid="95258" grpId="0" autoUpdateAnimBg="0"/>
      <p:bldP spid="95259" grpId="0" autoUpdateAnimBg="0"/>
      <p:bldP spid="95261" grpId="0"/>
      <p:bldP spid="95262" grpId="0"/>
      <p:bldP spid="95266" grpId="0" autoUpdateAnimBg="0"/>
      <p:bldP spid="95267" grpId="0"/>
      <p:bldP spid="95268" grpId="0"/>
      <p:bldP spid="95269" grpId="0" autoUpdateAnimBg="0"/>
      <p:bldP spid="95270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914400" y="1980995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必存在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x</a:t>
            </a:r>
            <a:r>
              <a:rPr lang="en-US" altLang="zh-CN" sz="2800" baseline="-25000" dirty="0">
                <a:solidFill>
                  <a:schemeClr val="tx1"/>
                </a:solidFill>
                <a:ea typeface="楷体_GB2312" charset="-122"/>
              </a:rPr>
              <a:t>0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的去心邻域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116013" y="2987387"/>
            <a:ext cx="3294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对于此邻域内的 </a:t>
            </a:r>
            <a:r>
              <a:rPr lang="en-US" altLang="zh-CN" sz="2800" i="1" dirty="0">
                <a:solidFill>
                  <a:schemeClr val="tx1"/>
                </a:solidFill>
                <a:ea typeface="楷体_GB2312" charset="-122"/>
              </a:rPr>
              <a:t>x ,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116013" y="3443624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对应的函数图形位于这一带形区域内</a:t>
            </a:r>
            <a:r>
              <a:rPr lang="en-US" altLang="zh-CN" sz="2800" dirty="0">
                <a:solidFill>
                  <a:schemeClr val="tx1"/>
                </a:solidFill>
                <a:ea typeface="楷体_GB2312" charset="-122"/>
              </a:rPr>
              <a:t>.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5866"/>
              </p:ext>
            </p:extLst>
          </p:nvPr>
        </p:nvGraphicFramePr>
        <p:xfrm>
          <a:off x="442671" y="69038"/>
          <a:ext cx="44259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11" name="Equation" r:id="rId3" imgW="1688760" imgH="291960" progId="Equation.DSMT4">
                  <p:embed/>
                </p:oleObj>
              </mc:Choice>
              <mc:Fallback>
                <p:oleObj name="Equation" r:id="rId3" imgW="1688760" imgH="29196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71" y="69038"/>
                        <a:ext cx="442595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971551" y="875809"/>
            <a:ext cx="4049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sym typeface="Symbol" pitchFamily="18" charset="2"/>
              </a:rPr>
              <a:t></a:t>
            </a:r>
            <a:r>
              <a:rPr lang="el-GR" altLang="zh-CN" sz="2800" i="1" dirty="0">
                <a:solidFill>
                  <a:schemeClr val="tx1"/>
                </a:solidFill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</a:rPr>
              <a:t> &gt;0,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楷体_GB2312" charset="-122"/>
              </a:rPr>
              <a:t>作出带形区域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724400" y="1458516"/>
            <a:ext cx="3810000" cy="2114550"/>
            <a:chOff x="2256" y="2352"/>
            <a:chExt cx="2400" cy="1776"/>
          </a:xfrm>
        </p:grpSpPr>
        <p:graphicFrame>
          <p:nvGraphicFramePr>
            <p:cNvPr id="8202" name="Object 22"/>
            <p:cNvGraphicFramePr>
              <a:graphicFrameLocks noChangeAspect="1"/>
            </p:cNvGraphicFramePr>
            <p:nvPr/>
          </p:nvGraphicFramePr>
          <p:xfrm>
            <a:off x="4482" y="3840"/>
            <a:ext cx="17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712" name="Equation" r:id="rId5" imgW="139700" imgH="139700" progId="Equation.3">
                    <p:embed/>
                  </p:oleObj>
                </mc:Choice>
                <mc:Fallback>
                  <p:oleObj name="Equation" r:id="rId5" imgW="139700" imgH="139700" progId="Equation.3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" y="3840"/>
                          <a:ext cx="17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23"/>
            <p:cNvGraphicFramePr>
              <a:graphicFrameLocks noChangeAspect="1"/>
            </p:cNvGraphicFramePr>
            <p:nvPr/>
          </p:nvGraphicFramePr>
          <p:xfrm>
            <a:off x="2322" y="2352"/>
            <a:ext cx="17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713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2352"/>
                          <a:ext cx="173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5" name="Line 24"/>
            <p:cNvSpPr>
              <a:spLocks noChangeShapeType="1"/>
            </p:cNvSpPr>
            <p:nvPr/>
          </p:nvSpPr>
          <p:spPr bwMode="auto">
            <a:xfrm>
              <a:off x="2256" y="3776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Line 25"/>
            <p:cNvSpPr>
              <a:spLocks noChangeShapeType="1"/>
            </p:cNvSpPr>
            <p:nvPr/>
          </p:nvSpPr>
          <p:spPr bwMode="auto">
            <a:xfrm flipV="1">
              <a:off x="2533" y="2400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8204" name="Object 26"/>
            <p:cNvGraphicFramePr>
              <a:graphicFrameLocks noChangeAspect="1"/>
            </p:cNvGraphicFramePr>
            <p:nvPr/>
          </p:nvGraphicFramePr>
          <p:xfrm>
            <a:off x="2330" y="3760"/>
            <a:ext cx="184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714" name="Equation" r:id="rId9" imgW="164814" imgH="177492" progId="Equation.3">
                    <p:embed/>
                  </p:oleObj>
                </mc:Choice>
                <mc:Fallback>
                  <p:oleObj name="Equation" r:id="rId9" imgW="164814" imgH="177492" progId="Equation.3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" y="3760"/>
                          <a:ext cx="184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31" name="Rectangle 27"/>
          <p:cNvSpPr>
            <a:spLocks noChangeArrowheads="1"/>
          </p:cNvSpPr>
          <p:nvPr/>
        </p:nvSpPr>
        <p:spPr bwMode="auto">
          <a:xfrm>
            <a:off x="5181600" y="2030016"/>
            <a:ext cx="2895600" cy="5143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5181600" y="2030016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5181600" y="2544366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34" name="Freeform 30" descr="宽上对角线"/>
          <p:cNvSpPr>
            <a:spLocks/>
          </p:cNvSpPr>
          <p:nvPr/>
        </p:nvSpPr>
        <p:spPr bwMode="auto">
          <a:xfrm>
            <a:off x="6172200" y="2030016"/>
            <a:ext cx="914400" cy="514350"/>
          </a:xfrm>
          <a:custGeom>
            <a:avLst/>
            <a:gdLst>
              <a:gd name="T0" fmla="*/ 0 w 576"/>
              <a:gd name="T1" fmla="*/ 432 h 432"/>
              <a:gd name="T2" fmla="*/ 0 w 576"/>
              <a:gd name="T3" fmla="*/ 0 h 432"/>
              <a:gd name="T4" fmla="*/ 576 w 576"/>
              <a:gd name="T5" fmla="*/ 0 h 432"/>
              <a:gd name="T6" fmla="*/ 576 w 576"/>
              <a:gd name="T7" fmla="*/ 432 h 432"/>
              <a:gd name="T8" fmla="*/ 0 w 576"/>
              <a:gd name="T9" fmla="*/ 43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432"/>
              <a:gd name="T17" fmla="*/ 576 w 576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432">
                <a:moveTo>
                  <a:pt x="0" y="432"/>
                </a:moveTo>
                <a:lnTo>
                  <a:pt x="0" y="0"/>
                </a:lnTo>
                <a:lnTo>
                  <a:pt x="576" y="0"/>
                </a:lnTo>
                <a:lnTo>
                  <a:pt x="576" y="432"/>
                </a:lnTo>
                <a:lnTo>
                  <a:pt x="0" y="432"/>
                </a:lnTo>
                <a:close/>
              </a:path>
            </a:pathLst>
          </a:custGeom>
          <a:pattFill prst="wdUpDiag">
            <a:fgClr>
              <a:srgbClr val="00FF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35" name="Freeform 31"/>
          <p:cNvSpPr>
            <a:spLocks/>
          </p:cNvSpPr>
          <p:nvPr/>
        </p:nvSpPr>
        <p:spPr bwMode="auto">
          <a:xfrm>
            <a:off x="7064375" y="2019300"/>
            <a:ext cx="1588" cy="1143000"/>
          </a:xfrm>
          <a:custGeom>
            <a:avLst/>
            <a:gdLst>
              <a:gd name="T0" fmla="*/ 0 w 1"/>
              <a:gd name="T1" fmla="*/ 0 h 960"/>
              <a:gd name="T2" fmla="*/ 0 w 1"/>
              <a:gd name="T3" fmla="*/ 960 h 960"/>
              <a:gd name="T4" fmla="*/ 0 60000 65536"/>
              <a:gd name="T5" fmla="*/ 0 60000 65536"/>
              <a:gd name="T6" fmla="*/ 0 w 1"/>
              <a:gd name="T7" fmla="*/ 0 h 960"/>
              <a:gd name="T8" fmla="*/ 1 w 1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60">
                <a:moveTo>
                  <a:pt x="0" y="0"/>
                </a:moveTo>
                <a:lnTo>
                  <a:pt x="0" y="960"/>
                </a:lnTo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6172200" y="2030016"/>
            <a:ext cx="0" cy="11430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37" name="Oval 33"/>
          <p:cNvSpPr>
            <a:spLocks noChangeArrowheads="1"/>
          </p:cNvSpPr>
          <p:nvPr/>
        </p:nvSpPr>
        <p:spPr bwMode="auto">
          <a:xfrm>
            <a:off x="6553200" y="2258617"/>
            <a:ext cx="90488" cy="6786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98338" name="Object 34"/>
          <p:cNvGraphicFramePr>
            <a:graphicFrameLocks noChangeAspect="1"/>
          </p:cNvGraphicFramePr>
          <p:nvPr/>
        </p:nvGraphicFramePr>
        <p:xfrm>
          <a:off x="7543800" y="1644253"/>
          <a:ext cx="126365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15" name="Equation" r:id="rId11" imgW="2246760" imgH="647640" progId="Equation.3">
                  <p:embed/>
                </p:oleObj>
              </mc:Choice>
              <mc:Fallback>
                <p:oleObj name="Equation" r:id="rId11" imgW="2246760" imgH="647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44253"/>
                        <a:ext cx="126365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9" name="Object 35"/>
          <p:cNvGraphicFramePr>
            <a:graphicFrameLocks noChangeAspect="1"/>
          </p:cNvGraphicFramePr>
          <p:nvPr/>
        </p:nvGraphicFramePr>
        <p:xfrm>
          <a:off x="4495801" y="2441972"/>
          <a:ext cx="650875" cy="18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16" name="Equation" r:id="rId13" imgW="812447" imgH="317362" progId="Equation.3">
                  <p:embed/>
                </p:oleObj>
              </mc:Choice>
              <mc:Fallback>
                <p:oleObj name="Equation" r:id="rId13" imgW="812447" imgH="317362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2441972"/>
                        <a:ext cx="650875" cy="189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0" name="Object 36"/>
          <p:cNvGraphicFramePr>
            <a:graphicFrameLocks noChangeAspect="1"/>
          </p:cNvGraphicFramePr>
          <p:nvPr/>
        </p:nvGraphicFramePr>
        <p:xfrm>
          <a:off x="4495800" y="1897857"/>
          <a:ext cx="661988" cy="18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17" name="Equation" r:id="rId15" imgW="825142" imgH="317362" progId="Equation.3">
                  <p:embed/>
                </p:oleObj>
              </mc:Choice>
              <mc:Fallback>
                <p:oleObj name="Equation" r:id="rId15" imgW="825142" imgH="317362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897857"/>
                        <a:ext cx="661988" cy="189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1" name="Object 37"/>
          <p:cNvGraphicFramePr>
            <a:graphicFrameLocks noChangeAspect="1"/>
          </p:cNvGraphicFramePr>
          <p:nvPr/>
        </p:nvGraphicFramePr>
        <p:xfrm>
          <a:off x="6477001" y="3084910"/>
          <a:ext cx="315913" cy="2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18" name="Equation" r:id="rId17" imgW="355446" imgH="431613" progId="Equation.3">
                  <p:embed/>
                </p:oleObj>
              </mc:Choice>
              <mc:Fallback>
                <p:oleObj name="Equation" r:id="rId17" imgW="355446" imgH="431613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3084910"/>
                        <a:ext cx="315913" cy="289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2" name="Object 38"/>
          <p:cNvGraphicFramePr>
            <a:graphicFrameLocks noChangeAspect="1"/>
          </p:cNvGraphicFramePr>
          <p:nvPr/>
        </p:nvGraphicFramePr>
        <p:xfrm>
          <a:off x="5691189" y="3155157"/>
          <a:ext cx="712787" cy="24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19" name="Equation" r:id="rId19" imgW="939392" imgH="431613" progId="Equation.3">
                  <p:embed/>
                </p:oleObj>
              </mc:Choice>
              <mc:Fallback>
                <p:oleObj name="Equation" r:id="rId19" imgW="939392" imgH="431613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9" y="3155157"/>
                        <a:ext cx="712787" cy="246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3" name="Object 39"/>
          <p:cNvGraphicFramePr>
            <a:graphicFrameLocks noChangeAspect="1"/>
          </p:cNvGraphicFramePr>
          <p:nvPr/>
        </p:nvGraphicFramePr>
        <p:xfrm>
          <a:off x="6858001" y="3169444"/>
          <a:ext cx="766763" cy="26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20" name="Equation" r:id="rId21" imgW="939392" imgH="431613" progId="Equation.3">
                  <p:embed/>
                </p:oleObj>
              </mc:Choice>
              <mc:Fallback>
                <p:oleObj name="Equation" r:id="rId21" imgW="939392" imgH="431613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3169444"/>
                        <a:ext cx="766763" cy="264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44" name="Freeform 40"/>
          <p:cNvSpPr>
            <a:spLocks/>
          </p:cNvSpPr>
          <p:nvPr/>
        </p:nvSpPr>
        <p:spPr bwMode="auto">
          <a:xfrm>
            <a:off x="5576888" y="1858567"/>
            <a:ext cx="2424112" cy="1001315"/>
          </a:xfrm>
          <a:custGeom>
            <a:avLst/>
            <a:gdLst>
              <a:gd name="T0" fmla="*/ 0 w 1527"/>
              <a:gd name="T1" fmla="*/ 841 h 841"/>
              <a:gd name="T2" fmla="*/ 288 w 1527"/>
              <a:gd name="T3" fmla="*/ 542 h 841"/>
              <a:gd name="T4" fmla="*/ 576 w 1527"/>
              <a:gd name="T5" fmla="*/ 398 h 841"/>
              <a:gd name="T6" fmla="*/ 1056 w 1527"/>
              <a:gd name="T7" fmla="*/ 302 h 841"/>
              <a:gd name="T8" fmla="*/ 1527 w 1527"/>
              <a:gd name="T9" fmla="*/ 0 h 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7"/>
              <a:gd name="T16" fmla="*/ 0 h 841"/>
              <a:gd name="T17" fmla="*/ 1527 w 1527"/>
              <a:gd name="T18" fmla="*/ 841 h 8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7" h="841">
                <a:moveTo>
                  <a:pt x="0" y="841"/>
                </a:moveTo>
                <a:cubicBezTo>
                  <a:pt x="48" y="793"/>
                  <a:pt x="192" y="616"/>
                  <a:pt x="288" y="542"/>
                </a:cubicBezTo>
                <a:cubicBezTo>
                  <a:pt x="384" y="468"/>
                  <a:pt x="448" y="438"/>
                  <a:pt x="576" y="398"/>
                </a:cubicBezTo>
                <a:cubicBezTo>
                  <a:pt x="704" y="358"/>
                  <a:pt x="898" y="368"/>
                  <a:pt x="1056" y="302"/>
                </a:cubicBezTo>
                <a:cubicBezTo>
                  <a:pt x="1214" y="236"/>
                  <a:pt x="1429" y="63"/>
                  <a:pt x="1527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45" name="Freeform 41"/>
          <p:cNvSpPr>
            <a:spLocks/>
          </p:cNvSpPr>
          <p:nvPr/>
        </p:nvSpPr>
        <p:spPr bwMode="auto">
          <a:xfrm>
            <a:off x="6615114" y="2302669"/>
            <a:ext cx="1587" cy="826294"/>
          </a:xfrm>
          <a:custGeom>
            <a:avLst/>
            <a:gdLst>
              <a:gd name="T0" fmla="*/ 0 w 1"/>
              <a:gd name="T1" fmla="*/ 0 h 694"/>
              <a:gd name="T2" fmla="*/ 0 w 1"/>
              <a:gd name="T3" fmla="*/ 694 h 694"/>
              <a:gd name="T4" fmla="*/ 0 60000 65536"/>
              <a:gd name="T5" fmla="*/ 0 60000 65536"/>
              <a:gd name="T6" fmla="*/ 0 w 1"/>
              <a:gd name="T7" fmla="*/ 0 h 694"/>
              <a:gd name="T8" fmla="*/ 1 w 1"/>
              <a:gd name="T9" fmla="*/ 694 h 6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94">
                <a:moveTo>
                  <a:pt x="0" y="0"/>
                </a:moveTo>
                <a:lnTo>
                  <a:pt x="0" y="694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800601" y="2144317"/>
            <a:ext cx="352425" cy="248840"/>
            <a:chOff x="3186" y="1920"/>
            <a:chExt cx="222" cy="209"/>
          </a:xfrm>
        </p:grpSpPr>
        <p:graphicFrame>
          <p:nvGraphicFramePr>
            <p:cNvPr id="8201" name="Object 43"/>
            <p:cNvGraphicFramePr>
              <a:graphicFrameLocks noChangeAspect="1"/>
            </p:cNvGraphicFramePr>
            <p:nvPr/>
          </p:nvGraphicFramePr>
          <p:xfrm>
            <a:off x="3186" y="1920"/>
            <a:ext cx="194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721" name="公式" r:id="rId23" imgW="152268" imgH="164957" progId="Equation.3">
                    <p:embed/>
                  </p:oleObj>
                </mc:Choice>
                <mc:Fallback>
                  <p:oleObj name="公式" r:id="rId23" imgW="152268" imgH="164957" progId="Equation.3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6" y="1920"/>
                          <a:ext cx="194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4" name="Line 44"/>
            <p:cNvSpPr>
              <a:spLocks noChangeShapeType="1"/>
            </p:cNvSpPr>
            <p:nvPr/>
          </p:nvSpPr>
          <p:spPr bwMode="auto">
            <a:xfrm>
              <a:off x="336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8350" name="Rectangle 46"/>
          <p:cNvSpPr>
            <a:spLocks noChangeArrowheads="1"/>
          </p:cNvSpPr>
          <p:nvPr/>
        </p:nvSpPr>
        <p:spPr bwMode="auto">
          <a:xfrm>
            <a:off x="923733" y="433397"/>
            <a:ext cx="7272337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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&gt;0,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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&gt;0,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当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0&lt;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&lt;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有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|&lt;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.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</a:p>
        </p:txBody>
      </p:sp>
      <p:sp>
        <p:nvSpPr>
          <p:cNvPr id="98351" name="Text Box 47"/>
          <p:cNvSpPr txBox="1">
            <a:spLocks noChangeArrowheads="1"/>
          </p:cNvSpPr>
          <p:nvPr/>
        </p:nvSpPr>
        <p:spPr bwMode="auto">
          <a:xfrm>
            <a:off x="1530350" y="1482052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i="1" dirty="0">
                <a:solidFill>
                  <a:schemeClr val="tx1"/>
                </a:solidFill>
              </a:rPr>
              <a:t>A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i="1" dirty="0">
                <a:solidFill>
                  <a:schemeClr val="tx1"/>
                </a:solidFill>
                <a:sym typeface="Symbol" pitchFamily="18" charset="2"/>
              </a:rPr>
              <a:t>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&lt;</a:t>
            </a:r>
            <a:r>
              <a:rPr lang="en-US" altLang="zh-CN" sz="2800" i="1" dirty="0">
                <a:solidFill>
                  <a:schemeClr val="tx1"/>
                </a:solidFill>
              </a:rPr>
              <a:t>f</a:t>
            </a:r>
            <a:r>
              <a:rPr lang="en-US" altLang="zh-CN" sz="2800" dirty="0">
                <a:solidFill>
                  <a:schemeClr val="tx1"/>
                </a:solidFill>
              </a:rPr>
              <a:t>(</a:t>
            </a:r>
            <a:r>
              <a:rPr lang="en-US" altLang="zh-CN" sz="2800" i="1" dirty="0">
                <a:solidFill>
                  <a:schemeClr val="tx1"/>
                </a:solidFill>
              </a:rPr>
              <a:t>x</a:t>
            </a:r>
            <a:r>
              <a:rPr lang="en-US" altLang="zh-CN" sz="2800" dirty="0">
                <a:solidFill>
                  <a:schemeClr val="tx1"/>
                </a:solidFill>
              </a:rPr>
              <a:t>)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&lt; 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</a:rPr>
              <a:t>A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+</a:t>
            </a:r>
            <a:r>
              <a:rPr lang="en-US" altLang="zh-CN" sz="2800" i="1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chemeClr val="tx1"/>
                </a:solidFill>
                <a:ea typeface="宋体" charset="-122"/>
              </a:rPr>
              <a:t> . </a:t>
            </a:r>
          </a:p>
        </p:txBody>
      </p:sp>
      <p:sp>
        <p:nvSpPr>
          <p:cNvPr id="98352" name="Rectangle 48"/>
          <p:cNvSpPr>
            <a:spLocks noChangeArrowheads="1"/>
          </p:cNvSpPr>
          <p:nvPr/>
        </p:nvSpPr>
        <p:spPr bwMode="auto">
          <a:xfrm>
            <a:off x="1403351" y="2454206"/>
            <a:ext cx="230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0&lt;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endParaRPr lang="en-US" altLang="zh-CN" sz="2800" b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512763" y="3790623"/>
            <a:ext cx="74882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dirty="0">
                <a:solidFill>
                  <a:schemeClr val="tx1"/>
                </a:solidFill>
                <a:ea typeface="宋体" charset="-122"/>
              </a:rPr>
              <a:t>　</a:t>
            </a:r>
            <a:r>
              <a:rPr lang="zh-CN" altLang="en-US" sz="2800" dirty="0">
                <a:ea typeface="宋体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定义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中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0&lt;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|x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表示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≠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,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所以当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函数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有没有极限与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在点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是否有定义并无关系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5962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0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utoUpdateAnimBg="0"/>
      <p:bldP spid="98311" grpId="0" autoUpdateAnimBg="0"/>
      <p:bldP spid="98312" grpId="0" autoUpdateAnimBg="0"/>
      <p:bldP spid="98319" grpId="0" autoUpdateAnimBg="0"/>
      <p:bldP spid="98331" grpId="0" animBg="1"/>
      <p:bldP spid="98332" grpId="0" animBg="1"/>
      <p:bldP spid="98333" grpId="0" animBg="1"/>
      <p:bldP spid="98334" grpId="0" animBg="1"/>
      <p:bldP spid="98335" grpId="0" animBg="1"/>
      <p:bldP spid="98336" grpId="0" animBg="1"/>
      <p:bldP spid="98337" grpId="0" animBg="1"/>
      <p:bldP spid="98344" grpId="0" animBg="1"/>
      <p:bldP spid="98345" grpId="0" animBg="1"/>
      <p:bldP spid="98350" grpId="0"/>
      <p:bldP spid="98351" grpId="0"/>
      <p:bldP spid="98352" grpId="0" autoUpdateAnimBg="0"/>
      <p:bldP spid="3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812088"/>
              </p:ext>
            </p:extLst>
          </p:nvPr>
        </p:nvGraphicFramePr>
        <p:xfrm>
          <a:off x="827088" y="2950369"/>
          <a:ext cx="2272100" cy="76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20" name="公式" r:id="rId3" imgW="1053643" imgH="406224" progId="Equation.3">
                  <p:embed/>
                </p:oleObj>
              </mc:Choice>
              <mc:Fallback>
                <p:oleObj name="公式" r:id="rId3" imgW="1053643" imgH="406224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50369"/>
                        <a:ext cx="2272100" cy="769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01387"/>
              </p:ext>
            </p:extLst>
          </p:nvPr>
        </p:nvGraphicFramePr>
        <p:xfrm>
          <a:off x="2998435" y="1459021"/>
          <a:ext cx="2104058" cy="53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21" name="公式" r:id="rId5" imgW="1739160" imgH="469800" progId="Equation.3">
                  <p:embed/>
                </p:oleObj>
              </mc:Choice>
              <mc:Fallback>
                <p:oleObj name="公式" r:id="rId5" imgW="1739160" imgH="4698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435" y="1459021"/>
                        <a:ext cx="2104058" cy="532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27088" y="141685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楷体_GB2312" charset="-122"/>
                <a:ea typeface="楷体_GB2312" charset="-122"/>
              </a:rPr>
              <a:t>左</a:t>
            </a:r>
            <a:r>
              <a:rPr lang="zh-CN" altLang="en-US" sz="2800" dirty="0">
                <a:latin typeface="楷体_GB2312" charset="-122"/>
                <a:ea typeface="楷体_GB2312" charset="-122"/>
              </a:rPr>
              <a:t>、右极限</a:t>
            </a:r>
            <a:r>
              <a:rPr lang="en-US" altLang="zh-CN" sz="2800" dirty="0">
                <a:latin typeface="楷体_GB2312" charset="-122"/>
                <a:ea typeface="楷体_GB2312" charset="-122"/>
              </a:rPr>
              <a:t>(</a:t>
            </a:r>
            <a:r>
              <a:rPr lang="zh-CN" altLang="en-US" sz="2800" dirty="0">
                <a:latin typeface="楷体_GB2312" charset="-122"/>
                <a:ea typeface="楷体_GB2312" charset="-122"/>
              </a:rPr>
              <a:t>单侧极限</a:t>
            </a:r>
            <a:r>
              <a:rPr lang="en-US" altLang="zh-CN" sz="2800" dirty="0">
                <a:latin typeface="楷体_GB2312" charset="-122"/>
                <a:ea typeface="楷体_GB2312" charset="-122"/>
              </a:rPr>
              <a:t>)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971550" y="19240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r>
              <a:rPr lang="zh-CN" altLang="en-US" sz="2800">
                <a:ea typeface="楷体_GB2312" charset="-122"/>
              </a:rPr>
              <a:t>或</a:t>
            </a:r>
          </a:p>
        </p:txBody>
      </p:sp>
      <p:graphicFrame>
        <p:nvGraphicFramePr>
          <p:cNvPr id="1198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60199"/>
              </p:ext>
            </p:extLst>
          </p:nvPr>
        </p:nvGraphicFramePr>
        <p:xfrm>
          <a:off x="1324935" y="2000833"/>
          <a:ext cx="2137222" cy="55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22" name="Equation" r:id="rId7" imgW="1612080" imgH="495360" progId="Equation.DSMT4">
                  <p:embed/>
                </p:oleObj>
              </mc:Choice>
              <mc:Fallback>
                <p:oleObj name="Equation" r:id="rId7" imgW="1612080" imgH="49536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935" y="2000833"/>
                        <a:ext cx="2137222" cy="556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900114" y="2410385"/>
            <a:ext cx="244792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“</a:t>
            </a:r>
            <a:r>
              <a:rPr lang="en-US" altLang="zh-CN" sz="2800" i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  <a:cs typeface="Times New Roman" pitchFamily="18" charset="0"/>
              </a:rPr>
              <a:t>−</a:t>
            </a:r>
            <a:r>
              <a:rPr lang="en-US" altLang="zh-CN" sz="2800" i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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” </a:t>
            </a:r>
            <a:r>
              <a:rPr lang="zh-CN" altLang="en-US" sz="2800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定义</a:t>
            </a:r>
            <a:endParaRPr lang="zh-CN" altLang="en-US" sz="2800" dirty="0">
              <a:solidFill>
                <a:schemeClr val="tx1"/>
              </a:solidFill>
              <a:ea typeface="楷体_GB2312" charset="-122"/>
              <a:sym typeface="Symbol" pitchFamily="18" charset="2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103733" y="2913203"/>
            <a:ext cx="5472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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&gt;0,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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&gt;0,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使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当</a:t>
            </a:r>
            <a:r>
              <a:rPr lang="zh-CN" altLang="en-US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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&lt;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&lt;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有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|&lt;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.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343087" y="550884"/>
            <a:ext cx="7704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定义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如果当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的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左侧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趋于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函数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越来越接近常数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则称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为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)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的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左极限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记为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3570434" y="2007811"/>
            <a:ext cx="4897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或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0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A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或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)=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.</a:t>
            </a:r>
            <a:endParaRPr lang="en-US" altLang="zh-CN" sz="2800" b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175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utoUpdateAnimBg="0"/>
      <p:bldP spid="119815" grpId="0"/>
      <p:bldP spid="119816" grpId="0" autoUpdateAnimBg="0"/>
      <p:bldP spid="119817" grpId="0" autoUpdateAnimBg="0"/>
      <p:bldP spid="119818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042989" y="141685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ea typeface="楷体_GB2312" pitchFamily="49" charset="-122"/>
              </a:rPr>
              <a:t>右极限</a:t>
            </a:r>
            <a:endParaRPr lang="zh-CN" altLang="en-US" sz="28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25649"/>
              </p:ext>
            </p:extLst>
          </p:nvPr>
        </p:nvGraphicFramePr>
        <p:xfrm>
          <a:off x="971551" y="627460"/>
          <a:ext cx="2399863" cy="75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3" name="公式" r:id="rId3" imgW="1053643" imgH="406224" progId="Equation.3">
                  <p:embed/>
                </p:oleObj>
              </mc:Choice>
              <mc:Fallback>
                <p:oleObj name="公式" r:id="rId3" imgW="1053643" imgH="406224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627460"/>
                        <a:ext cx="2399863" cy="758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032949"/>
              </p:ext>
            </p:extLst>
          </p:nvPr>
        </p:nvGraphicFramePr>
        <p:xfrm>
          <a:off x="2236788" y="2210925"/>
          <a:ext cx="1560415" cy="525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34" name="公式" r:id="rId5" imgW="901309" imgH="291973" progId="Equation.3">
                  <p:embed/>
                </p:oleObj>
              </mc:Choice>
              <mc:Fallback>
                <p:oleObj name="公式" r:id="rId5" imgW="901309" imgH="291973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2210925"/>
                        <a:ext cx="1560415" cy="525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027113" y="2085975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结论</a:t>
            </a:r>
            <a:endParaRPr lang="en-US" altLang="zh-CN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447132" y="141685"/>
            <a:ext cx="244792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“</a:t>
            </a:r>
            <a:r>
              <a:rPr lang="en-US" altLang="zh-CN" sz="2800" i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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  <a:cs typeface="Times New Roman" pitchFamily="18" charset="0"/>
              </a:rPr>
              <a:t>−</a:t>
            </a:r>
            <a:r>
              <a:rPr lang="en-US" altLang="zh-CN" sz="2800" i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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” </a:t>
            </a:r>
            <a:r>
              <a:rPr lang="zh-CN" altLang="en-US" sz="2800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定义</a:t>
            </a:r>
            <a:endParaRPr lang="zh-CN" altLang="en-US" sz="2800" dirty="0">
              <a:solidFill>
                <a:schemeClr val="tx1"/>
              </a:solidFill>
              <a:ea typeface="楷体_GB2312" charset="-122"/>
              <a:sym typeface="Symbol" pitchFamily="18" charset="2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1258889" y="1275160"/>
            <a:ext cx="6842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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&gt;0,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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&gt;0,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使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当</a:t>
            </a:r>
            <a:r>
              <a:rPr lang="zh-CN" altLang="en-US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&lt;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&lt;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+</a:t>
            </a:r>
            <a:r>
              <a:rPr lang="el-GR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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恒有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                     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|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A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|&lt;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.</a:t>
            </a:r>
            <a:r>
              <a:rPr lang="en-US" altLang="zh-CN" sz="2800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735352" y="2114821"/>
            <a:ext cx="374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chemeClr val="tx1"/>
                </a:solidFill>
                <a:ea typeface="宋体" charset="-122"/>
                <a:sym typeface="Symbol" pitchFamily="18" charset="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 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−0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+0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A .</a:t>
            </a:r>
            <a:endParaRPr lang="en-US" altLang="zh-CN" sz="2800" b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635375" y="627460"/>
            <a:ext cx="4897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或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+0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A 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或</a:t>
            </a:r>
            <a:r>
              <a:rPr lang="zh-CN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)=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.</a:t>
            </a:r>
            <a:endParaRPr lang="en-US" altLang="zh-CN" sz="2800" b="1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653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  <p:bldP spid="120838" grpId="0" autoUpdateAnimBg="0"/>
      <p:bldP spid="120839" grpId="0"/>
      <p:bldP spid="120840" grpId="0" autoUpdateAnimBg="0"/>
      <p:bldP spid="120841" grpId="0" autoUpdateAnimBg="0"/>
      <p:bldP spid="12084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35481"/>
              </p:ext>
            </p:extLst>
          </p:nvPr>
        </p:nvGraphicFramePr>
        <p:xfrm>
          <a:off x="177145" y="1368995"/>
          <a:ext cx="8790504" cy="293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09" name="文档" r:id="rId3" imgW="4784229" imgH="1590914" progId="Word.Document.12">
                  <p:embed/>
                </p:oleObj>
              </mc:Choice>
              <mc:Fallback>
                <p:oleObj name="文档" r:id="rId3" imgW="4784229" imgH="1590914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45" y="1368995"/>
                        <a:ext cx="8790504" cy="2937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3636" y="645755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几</a:t>
            </a:r>
            <a:r>
              <a:rPr lang="zh-CN" altLang="en-US" sz="2800" b="1" dirty="0" smtClean="0">
                <a:solidFill>
                  <a:srgbClr val="FF0000"/>
                </a:solidFill>
                <a:ea typeface="楷体_GB2312" pitchFamily="49" charset="-122"/>
              </a:rPr>
              <a:t>个单侧极限</a:t>
            </a:r>
            <a:endParaRPr lang="zh-CN" altLang="en-US" sz="28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0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49772"/>
              </p:ext>
            </p:extLst>
          </p:nvPr>
        </p:nvGraphicFramePr>
        <p:xfrm>
          <a:off x="138209" y="135858"/>
          <a:ext cx="8939145" cy="160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0" name="文档" r:id="rId3" imgW="4281518" imgH="769008" progId="Word.Document.12">
                  <p:embed/>
                </p:oleObj>
              </mc:Choice>
              <mc:Fallback>
                <p:oleObj name="文档" r:id="rId3" imgW="4281518" imgH="769008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09" y="135858"/>
                        <a:ext cx="8939145" cy="1609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186661"/>
              </p:ext>
            </p:extLst>
          </p:nvPr>
        </p:nvGraphicFramePr>
        <p:xfrm>
          <a:off x="374469" y="1462088"/>
          <a:ext cx="7589886" cy="275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1" name="文档" r:id="rId5" imgW="4409993" imgH="1590914" progId="Word.Document.12">
                  <p:embed/>
                </p:oleObj>
              </mc:Choice>
              <mc:Fallback>
                <p:oleObj name="文档" r:id="rId5" imgW="4409993" imgH="159091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69" y="1462088"/>
                        <a:ext cx="7589886" cy="2750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0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18648"/>
              </p:ext>
            </p:extLst>
          </p:nvPr>
        </p:nvGraphicFramePr>
        <p:xfrm>
          <a:off x="201613" y="1254991"/>
          <a:ext cx="8789317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07" name="文档" r:id="rId3" imgW="4553985" imgH="1462806" progId="Word.Document.12">
                  <p:embed/>
                </p:oleObj>
              </mc:Choice>
              <mc:Fallback>
                <p:oleObj name="文档" r:id="rId3" imgW="4553985" imgH="1462806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254991"/>
                        <a:ext cx="8789317" cy="283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3464" y="212004"/>
            <a:ext cx="3531314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00B050"/>
                </a:solidFill>
              </a:rPr>
              <a:t>二、极限的性质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2064" y="826366"/>
            <a:ext cx="3531314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、有界性</a:t>
            </a:r>
          </a:p>
        </p:txBody>
      </p:sp>
    </p:spTree>
    <p:extLst>
      <p:ext uri="{BB962C8B-B14F-4D97-AF65-F5344CB8AC3E}">
        <p14:creationId xmlns:p14="http://schemas.microsoft.com/office/powerpoint/2010/main" val="22875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31246"/>
              </p:ext>
            </p:extLst>
          </p:nvPr>
        </p:nvGraphicFramePr>
        <p:xfrm>
          <a:off x="282624" y="864328"/>
          <a:ext cx="8237538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5" name="文档" r:id="rId3" imgW="4541354" imgH="1777318" progId="Word.Document.12">
                  <p:embed/>
                </p:oleObj>
              </mc:Choice>
              <mc:Fallback>
                <p:oleObj name="文档" r:id="rId3" imgW="4541354" imgH="1777318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24" y="864328"/>
                        <a:ext cx="8237538" cy="322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4886" y="344735"/>
            <a:ext cx="3531314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、保号性</a:t>
            </a:r>
          </a:p>
        </p:txBody>
      </p:sp>
    </p:spTree>
    <p:extLst>
      <p:ext uri="{BB962C8B-B14F-4D97-AF65-F5344CB8AC3E}">
        <p14:creationId xmlns:p14="http://schemas.microsoft.com/office/powerpoint/2010/main" val="16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703424"/>
              </p:ext>
            </p:extLst>
          </p:nvPr>
        </p:nvGraphicFramePr>
        <p:xfrm>
          <a:off x="184648" y="682618"/>
          <a:ext cx="8678654" cy="111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26" name="文档" r:id="rId3" imgW="4642401" imgH="589800" progId="Word.Document.12">
                  <p:embed/>
                </p:oleObj>
              </mc:Choice>
              <mc:Fallback>
                <p:oleObj name="文档" r:id="rId3" imgW="4642401" imgH="589800" progId="Word.Document.12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48" y="682618"/>
                        <a:ext cx="8678654" cy="1111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19515"/>
              </p:ext>
            </p:extLst>
          </p:nvPr>
        </p:nvGraphicFramePr>
        <p:xfrm>
          <a:off x="299044" y="1431114"/>
          <a:ext cx="8715439" cy="147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27" name="文档" r:id="rId5" imgW="4993902" imgH="851774" progId="Word.Document.12">
                  <p:embed/>
                </p:oleObj>
              </mc:Choice>
              <mc:Fallback>
                <p:oleObj name="文档" r:id="rId5" imgW="4993902" imgH="851774" progId="Word.Document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44" y="1431114"/>
                        <a:ext cx="8715439" cy="1479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337568"/>
              </p:ext>
            </p:extLst>
          </p:nvPr>
        </p:nvGraphicFramePr>
        <p:xfrm>
          <a:off x="299045" y="2831445"/>
          <a:ext cx="8559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28" name="文档" r:id="rId7" imgW="4384009" imgH="197920" progId="Word.Document.12">
                  <p:embed/>
                </p:oleObj>
              </mc:Choice>
              <mc:Fallback>
                <p:oleObj name="文档" r:id="rId7" imgW="4384009" imgH="197920" progId="Word.Document.12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45" y="2831445"/>
                        <a:ext cx="8559800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9045" y="253993"/>
            <a:ext cx="3531314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、其他性质</a:t>
            </a:r>
          </a:p>
        </p:txBody>
      </p:sp>
    </p:spTree>
    <p:extLst>
      <p:ext uri="{BB962C8B-B14F-4D97-AF65-F5344CB8AC3E}">
        <p14:creationId xmlns:p14="http://schemas.microsoft.com/office/powerpoint/2010/main" val="22167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556911"/>
              </p:ext>
            </p:extLst>
          </p:nvPr>
        </p:nvGraphicFramePr>
        <p:xfrm>
          <a:off x="83705" y="124691"/>
          <a:ext cx="8902700" cy="464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8" name="文档" r:id="rId3" imgW="9003183" imgH="5277195" progId="Word.Document.12">
                  <p:embed/>
                </p:oleObj>
              </mc:Choice>
              <mc:Fallback>
                <p:oleObj name="文档" r:id="rId3" imgW="9003183" imgH="5277195" progId="Word.Document.12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5" y="124691"/>
                        <a:ext cx="8902700" cy="46456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25813"/>
              </p:ext>
            </p:extLst>
          </p:nvPr>
        </p:nvGraphicFramePr>
        <p:xfrm>
          <a:off x="302607" y="78138"/>
          <a:ext cx="7208037" cy="161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2" name="文档" r:id="rId3" imgW="4364882" imgH="971965" progId="Word.Document.12">
                  <p:embed/>
                </p:oleObj>
              </mc:Choice>
              <mc:Fallback>
                <p:oleObj name="文档" r:id="rId3" imgW="4364882" imgH="971965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07" y="78138"/>
                        <a:ext cx="7208037" cy="1613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14357"/>
              </p:ext>
            </p:extLst>
          </p:nvPr>
        </p:nvGraphicFramePr>
        <p:xfrm>
          <a:off x="328988" y="1421491"/>
          <a:ext cx="8615982" cy="314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3" name="文档" r:id="rId5" imgW="5287661" imgH="1922339" progId="Word.Document.12">
                  <p:embed/>
                </p:oleObj>
              </mc:Choice>
              <mc:Fallback>
                <p:oleObj name="文档" r:id="rId5" imgW="5287661" imgH="1922339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88" y="1421491"/>
                        <a:ext cx="8615982" cy="3143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410282"/>
              </p:ext>
            </p:extLst>
          </p:nvPr>
        </p:nvGraphicFramePr>
        <p:xfrm>
          <a:off x="791400" y="4538275"/>
          <a:ext cx="4136588" cy="67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4" name="文档" r:id="rId7" imgW="2516078" imgH="406635" progId="Word.Document.12">
                  <p:embed/>
                </p:oleObj>
              </mc:Choice>
              <mc:Fallback>
                <p:oleObj name="文档" r:id="rId7" imgW="2516078" imgH="406635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00" y="4538275"/>
                        <a:ext cx="4136588" cy="672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7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3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99228366"/>
              </p:ext>
            </p:extLst>
          </p:nvPr>
        </p:nvGraphicFramePr>
        <p:xfrm>
          <a:off x="479425" y="330200"/>
          <a:ext cx="45942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59" name="Document" r:id="rId4" imgW="2019863" imgH="594119" progId="Word.Document.8">
                  <p:embed/>
                </p:oleObj>
              </mc:Choice>
              <mc:Fallback>
                <p:oleObj name="Document" r:id="rId4" imgW="2019863" imgH="594119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330200"/>
                        <a:ext cx="459422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6" name="Object 1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3497854"/>
              </p:ext>
            </p:extLst>
          </p:nvPr>
        </p:nvGraphicFramePr>
        <p:xfrm>
          <a:off x="671213" y="1555720"/>
          <a:ext cx="5356225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60" name="Document" r:id="rId6" imgW="2702654" imgH="1186798" progId="Word.Document.8">
                  <p:embed/>
                </p:oleObj>
              </mc:Choice>
              <mc:Fallback>
                <p:oleObj name="Document" r:id="rId6" imgW="2702654" imgH="118679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13" y="1555720"/>
                        <a:ext cx="5356225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36841"/>
              </p:ext>
            </p:extLst>
          </p:nvPr>
        </p:nvGraphicFramePr>
        <p:xfrm>
          <a:off x="5474572" y="1067056"/>
          <a:ext cx="21653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61" name="Document" r:id="rId8" imgW="840136" imgH="410593" progId="Word.Document.8">
                  <p:embed/>
                </p:oleObj>
              </mc:Choice>
              <mc:Fallback>
                <p:oleObj name="Document" r:id="rId8" imgW="840136" imgH="4105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572" y="1067056"/>
                        <a:ext cx="21653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4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789892" y="1141055"/>
            <a:ext cx="748823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如果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在某个变化过程中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,  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三个变量 </a:t>
            </a:r>
            <a:r>
              <a:rPr lang="en-US" altLang="zh-CN" sz="2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, </a:t>
            </a:r>
            <a:r>
              <a:rPr lang="en-US" altLang="zh-CN" sz="28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  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满足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: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828675" y="2139554"/>
            <a:ext cx="25923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ea typeface="楷体_GB2312" charset="-122"/>
              </a:rPr>
              <a:t>则  </a:t>
            </a:r>
            <a:r>
              <a:rPr lang="en-US" altLang="zh-CN" dirty="0" err="1">
                <a:solidFill>
                  <a:schemeClr val="accent2"/>
                </a:solidFill>
              </a:rPr>
              <a:t>lim</a:t>
            </a:r>
            <a:r>
              <a:rPr lang="en-US" altLang="zh-CN" dirty="0">
                <a:solidFill>
                  <a:schemeClr val="accent2"/>
                </a:solidFill>
              </a:rPr>
              <a:t>  </a:t>
            </a:r>
            <a:r>
              <a:rPr lang="en-US" altLang="zh-CN" i="1" dirty="0">
                <a:solidFill>
                  <a:schemeClr val="accent2"/>
                </a:solidFill>
              </a:rPr>
              <a:t>x</a:t>
            </a:r>
            <a:r>
              <a:rPr lang="en-US" altLang="zh-CN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altLang="zh-CN" i="1" dirty="0">
                <a:solidFill>
                  <a:schemeClr val="accent2"/>
                </a:solidFill>
              </a:rPr>
              <a:t>A</a:t>
            </a:r>
            <a:r>
              <a:rPr lang="en-US" altLang="zh-CN" dirty="0"/>
              <a:t>.</a:t>
            </a:r>
            <a:endParaRPr lang="en-US" altLang="zh-CN" dirty="0">
              <a:ea typeface="楷体_GB2312" charset="-122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052639" y="1448991"/>
            <a:ext cx="266382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ea typeface="楷体_GB2312" charset="-122"/>
              </a:rPr>
              <a:t>(1)   </a:t>
            </a:r>
            <a:r>
              <a:rPr lang="en-US" altLang="zh-CN" i="1"/>
              <a:t>y</a:t>
            </a:r>
            <a:r>
              <a:rPr lang="en-US" altLang="zh-CN">
                <a:ea typeface="楷体_GB2312" charset="-122"/>
              </a:rPr>
              <a:t> </a:t>
            </a:r>
            <a:r>
              <a:rPr lang="en-US" altLang="zh-CN">
                <a:sym typeface="Symbol" pitchFamily="18" charset="2"/>
              </a:rPr>
              <a:t> </a:t>
            </a:r>
            <a:r>
              <a:rPr lang="en-US" altLang="zh-CN" i="1"/>
              <a:t>x</a:t>
            </a:r>
            <a:r>
              <a:rPr lang="en-US" altLang="zh-CN"/>
              <a:t> </a:t>
            </a:r>
            <a:r>
              <a:rPr lang="en-US" altLang="zh-CN">
                <a:sym typeface="Symbol" pitchFamily="18" charset="2"/>
              </a:rPr>
              <a:t> </a:t>
            </a:r>
            <a:r>
              <a:rPr lang="en-US" altLang="zh-CN" i="1"/>
              <a:t>z </a:t>
            </a:r>
            <a:r>
              <a:rPr lang="en-US" altLang="zh-CN"/>
              <a:t>;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052638" y="1815704"/>
            <a:ext cx="36004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>
                <a:ea typeface="楷体_GB2312" charset="-122"/>
              </a:rPr>
              <a:t>(2)  </a:t>
            </a:r>
            <a:r>
              <a:rPr lang="en-US" altLang="zh-CN" dirty="0" err="1">
                <a:ea typeface="楷体_GB2312" charset="-122"/>
              </a:rPr>
              <a:t>lim</a:t>
            </a:r>
            <a:r>
              <a:rPr lang="en-US" altLang="zh-CN" dirty="0">
                <a:ea typeface="楷体_GB2312" charset="-122"/>
              </a:rPr>
              <a:t> </a:t>
            </a:r>
            <a:r>
              <a:rPr lang="en-US" altLang="zh-CN" i="1" dirty="0"/>
              <a:t>y</a:t>
            </a:r>
            <a:r>
              <a:rPr lang="en-US" altLang="zh-CN" dirty="0"/>
              <a:t> </a:t>
            </a:r>
            <a:r>
              <a:rPr lang="en-US" altLang="zh-CN" dirty="0">
                <a:sym typeface="Symbol" pitchFamily="18" charset="2"/>
              </a:rPr>
              <a:t>=</a:t>
            </a:r>
            <a:r>
              <a:rPr lang="en-US" altLang="zh-CN" dirty="0" err="1">
                <a:sym typeface="Symbol" pitchFamily="18" charset="2"/>
              </a:rPr>
              <a:t>lim</a:t>
            </a:r>
            <a:r>
              <a:rPr lang="en-US" altLang="zh-CN" dirty="0">
                <a:sym typeface="Symbol" pitchFamily="18" charset="2"/>
              </a:rPr>
              <a:t> </a:t>
            </a:r>
            <a:r>
              <a:rPr lang="en-US" altLang="zh-CN" i="1" dirty="0"/>
              <a:t>z </a:t>
            </a:r>
            <a:r>
              <a:rPr lang="en-US" altLang="zh-CN" dirty="0"/>
              <a:t>= </a:t>
            </a:r>
            <a:r>
              <a:rPr lang="en-US" altLang="zh-CN" i="1" dirty="0"/>
              <a:t>A</a:t>
            </a:r>
            <a:r>
              <a:rPr lang="en-US" altLang="zh-CN" dirty="0"/>
              <a:t>.</a:t>
            </a:r>
            <a:endParaRPr lang="en-US" altLang="zh-CN" dirty="0">
              <a:latin typeface="楷体_GB2312" charset="-122"/>
              <a:ea typeface="楷体_GB2312" charset="-122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39764" y="617835"/>
            <a:ext cx="460851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1. </a:t>
            </a:r>
            <a:r>
              <a:rPr lang="zh-CN" altLang="en-US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夹逼准则</a:t>
            </a:r>
            <a:r>
              <a:rPr lang="en-US" altLang="zh-CN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迫敛性定理</a:t>
            </a:r>
            <a:r>
              <a:rPr lang="en-US" altLang="zh-CN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)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42044" y="36910"/>
            <a:ext cx="4142619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00B050"/>
                </a:solidFill>
              </a:rPr>
              <a:t>三、极限的存在准则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61178" y="2753335"/>
            <a:ext cx="3657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2. </a:t>
            </a:r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单调有界准则</a:t>
            </a:r>
          </a:p>
        </p:txBody>
      </p:sp>
      <p:sp>
        <p:nvSpPr>
          <p:cNvPr id="2" name="矩形 1"/>
          <p:cNvSpPr/>
          <p:nvPr/>
        </p:nvSpPr>
        <p:spPr>
          <a:xfrm>
            <a:off x="1440749" y="3276555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单调</a:t>
            </a: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有界</a:t>
            </a:r>
            <a:r>
              <a:rPr lang="zh-CN" altLang="en-US" sz="2800" b="1" dirty="0">
                <a:ea typeface="楷体_GB2312" pitchFamily="49" charset="-122"/>
              </a:rPr>
              <a:t>数列必有极限</a:t>
            </a:r>
            <a:r>
              <a:rPr lang="en-US" altLang="zh-CN" sz="2800" b="1" dirty="0">
                <a:ea typeface="楷体_GB2312" pitchFamily="49" charset="-122"/>
              </a:rPr>
              <a:t>.</a:t>
            </a: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6988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/>
      <p:bldP spid="131076" grpId="0"/>
      <p:bldP spid="131077" grpId="0"/>
      <p:bldP spid="131079" grpId="0"/>
      <p:bldP spid="24" grpId="0"/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2"/>
          <p:cNvSpPr txBox="1">
            <a:spLocks noChangeArrowheads="1"/>
          </p:cNvSpPr>
          <p:nvPr/>
        </p:nvSpPr>
        <p:spPr bwMode="auto">
          <a:xfrm>
            <a:off x="755651" y="180975"/>
            <a:ext cx="158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rgbClr val="FF0000"/>
                </a:solidFill>
                <a:ea typeface="楷体_GB2312" charset="-122"/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  <a:ea typeface="楷体_GB2312" charset="-122"/>
              </a:rPr>
              <a:t>8 </a:t>
            </a:r>
            <a:r>
              <a:rPr lang="zh-CN" altLang="en-US" dirty="0">
                <a:ea typeface="楷体_GB2312" charset="-122"/>
              </a:rPr>
              <a:t>求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872992"/>
              </p:ext>
            </p:extLst>
          </p:nvPr>
        </p:nvGraphicFramePr>
        <p:xfrm>
          <a:off x="1979613" y="33338"/>
          <a:ext cx="4717256" cy="72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7" name="公式" r:id="rId3" imgW="2527300" imgH="444500" progId="Equation.3">
                  <p:embed/>
                </p:oleObj>
              </mc:Choice>
              <mc:Fallback>
                <p:oleObj name="公式" r:id="rId3" imgW="2527300" imgH="4445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3338"/>
                        <a:ext cx="4717256" cy="722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00113" y="89773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ea typeface="楷体_GB2312" charset="-122"/>
              </a:rPr>
              <a:t>解</a:t>
            </a: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25082"/>
              </p:ext>
            </p:extLst>
          </p:nvPr>
        </p:nvGraphicFramePr>
        <p:xfrm>
          <a:off x="2916239" y="701278"/>
          <a:ext cx="332401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8" name="公式" r:id="rId5" imgW="2120900" imgH="444500" progId="Equation.3">
                  <p:embed/>
                </p:oleObj>
              </mc:Choice>
              <mc:Fallback>
                <p:oleObj name="公式" r:id="rId5" imgW="2120900" imgH="4445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9" y="701278"/>
                        <a:ext cx="3324017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11609"/>
              </p:ext>
            </p:extLst>
          </p:nvPr>
        </p:nvGraphicFramePr>
        <p:xfrm>
          <a:off x="2411413" y="1545431"/>
          <a:ext cx="3507756" cy="111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9" name="公式" r:id="rId7" imgW="1688367" imgH="634725" progId="Equation.3">
                  <p:embed/>
                </p:oleObj>
              </mc:Choice>
              <mc:Fallback>
                <p:oleObj name="公式" r:id="rId7" imgW="1688367" imgH="634725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545431"/>
                        <a:ext cx="3507756" cy="1110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64142"/>
              </p:ext>
            </p:extLst>
          </p:nvPr>
        </p:nvGraphicFramePr>
        <p:xfrm>
          <a:off x="2484438" y="2496741"/>
          <a:ext cx="3330029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0" name="公式" r:id="rId9" imgW="4203700" imgH="1435100" progId="Equation.3">
                  <p:embed/>
                </p:oleObj>
              </mc:Choice>
              <mc:Fallback>
                <p:oleObj name="公式" r:id="rId9" imgW="4203700" imgH="14351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96741"/>
                        <a:ext cx="3330029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619250" y="3252788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ea typeface="楷体_GB2312" charset="-122"/>
              </a:rPr>
              <a:t>由</a:t>
            </a:r>
            <a:r>
              <a:rPr lang="zh-CN" altLang="en-US" dirty="0">
                <a:solidFill>
                  <a:srgbClr val="0000FF"/>
                </a:solidFill>
                <a:ea typeface="楷体_GB2312" charset="-122"/>
              </a:rPr>
              <a:t>夹逼定理</a:t>
            </a:r>
            <a:r>
              <a:rPr lang="zh-CN" altLang="en-US" dirty="0">
                <a:ea typeface="楷体_GB2312" charset="-122"/>
              </a:rPr>
              <a:t>得</a:t>
            </a:r>
          </a:p>
        </p:txBody>
      </p:sp>
      <p:graphicFrame>
        <p:nvGraphicFramePr>
          <p:cNvPr id="1085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460443"/>
              </p:ext>
            </p:extLst>
          </p:nvPr>
        </p:nvGraphicFramePr>
        <p:xfrm>
          <a:off x="2339976" y="3776008"/>
          <a:ext cx="5177649" cy="64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1" name="公式" r:id="rId11" imgW="6731000" imgH="939800" progId="Equation.3">
                  <p:embed/>
                </p:oleObj>
              </mc:Choice>
              <mc:Fallback>
                <p:oleObj name="公式" r:id="rId11" imgW="6731000" imgH="9398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6" y="3776008"/>
                        <a:ext cx="5177649" cy="644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24068"/>
              </p:ext>
            </p:extLst>
          </p:nvPr>
        </p:nvGraphicFramePr>
        <p:xfrm>
          <a:off x="6300788" y="704195"/>
          <a:ext cx="1295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2" name="公式" r:id="rId13" imgW="723586" imgH="444307" progId="Equation.3">
                  <p:embed/>
                </p:oleObj>
              </mc:Choice>
              <mc:Fallback>
                <p:oleObj name="公式" r:id="rId13" imgW="723586" imgH="444307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704195"/>
                        <a:ext cx="1295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/>
        </p:nvGraphicFramePr>
        <p:xfrm>
          <a:off x="1763714" y="725091"/>
          <a:ext cx="1152525" cy="77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3" name="公式" r:id="rId15" imgW="685502" imgH="444307" progId="Equation.3">
                  <p:embed/>
                </p:oleObj>
              </mc:Choice>
              <mc:Fallback>
                <p:oleObj name="公式" r:id="rId15" imgW="685502" imgH="444307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4" y="725091"/>
                        <a:ext cx="1152525" cy="7703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6300788" y="1707357"/>
            <a:ext cx="108108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/>
              <a:t>=1, </a:t>
            </a:r>
            <a:endParaRPr lang="en-US" altLang="zh-CN">
              <a:latin typeface="楷体_GB2312" charset="-122"/>
              <a:ea typeface="楷体_GB2312" charset="-122"/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6156325" y="2658666"/>
            <a:ext cx="10810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/>
              <a:t>=1, </a:t>
            </a:r>
            <a:endParaRPr lang="en-US" altLang="zh-CN">
              <a:latin typeface="楷体_GB2312" charset="-122"/>
              <a:ea typeface="楷体_GB2312" charset="-122"/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1619251" y="1707357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>
                <a:ea typeface="楷体_GB2312" charset="-122"/>
              </a:rPr>
              <a:t>又</a:t>
            </a:r>
          </a:p>
        </p:txBody>
      </p:sp>
    </p:spTree>
    <p:extLst>
      <p:ext uri="{BB962C8B-B14F-4D97-AF65-F5344CB8AC3E}">
        <p14:creationId xmlns:p14="http://schemas.microsoft.com/office/powerpoint/2010/main" val="3993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utoUpdateAnimBg="0"/>
      <p:bldP spid="108552" grpId="0" autoUpdateAnimBg="0"/>
      <p:bldP spid="108556" grpId="0"/>
      <p:bldP spid="108557" grpId="0"/>
      <p:bldP spid="108558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2"/>
          <p:cNvSpPr txBox="1">
            <a:spLocks noChangeArrowheads="1"/>
          </p:cNvSpPr>
          <p:nvPr/>
        </p:nvSpPr>
        <p:spPr bwMode="auto">
          <a:xfrm>
            <a:off x="755651" y="180975"/>
            <a:ext cx="158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rgbClr val="FF0000"/>
                </a:solidFill>
                <a:ea typeface="楷体_GB2312" charset="-122"/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  <a:ea typeface="楷体_GB2312" charset="-122"/>
              </a:rPr>
              <a:t>9 </a:t>
            </a:r>
            <a:r>
              <a:rPr lang="zh-CN" altLang="en-US" dirty="0">
                <a:ea typeface="楷体_GB2312" charset="-122"/>
              </a:rPr>
              <a:t>求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7682"/>
              </p:ext>
            </p:extLst>
          </p:nvPr>
        </p:nvGraphicFramePr>
        <p:xfrm>
          <a:off x="2322513" y="74613"/>
          <a:ext cx="40306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1" name="Equation" r:id="rId3" imgW="2158920" imgH="393480" progId="Equation.DSMT4">
                  <p:embed/>
                </p:oleObj>
              </mc:Choice>
              <mc:Fallback>
                <p:oleObj name="Equation" r:id="rId3" imgW="2158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74613"/>
                        <a:ext cx="4030662" cy="63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895699"/>
              </p:ext>
            </p:extLst>
          </p:nvPr>
        </p:nvGraphicFramePr>
        <p:xfrm>
          <a:off x="2106430" y="2604078"/>
          <a:ext cx="1729407" cy="88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2" name="Equation" r:id="rId5" imgW="711000" imgH="431640" progId="Equation.DSMT4">
                  <p:embed/>
                </p:oleObj>
              </mc:Choice>
              <mc:Fallback>
                <p:oleObj name="Equation" r:id="rId5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430" y="2604078"/>
                        <a:ext cx="1729407" cy="884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55651" y="2784572"/>
            <a:ext cx="158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rgbClr val="FF0000"/>
                </a:solidFill>
                <a:ea typeface="楷体_GB2312" charset="-122"/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  <a:ea typeface="楷体_GB2312" charset="-122"/>
              </a:rPr>
              <a:t>10 </a:t>
            </a:r>
            <a:r>
              <a:rPr lang="zh-CN" altLang="en-US" dirty="0">
                <a:ea typeface="楷体_GB2312" charset="-122"/>
              </a:rPr>
              <a:t>求</a:t>
            </a:r>
          </a:p>
        </p:txBody>
      </p:sp>
    </p:spTree>
    <p:extLst>
      <p:ext uri="{BB962C8B-B14F-4D97-AF65-F5344CB8AC3E}">
        <p14:creationId xmlns:p14="http://schemas.microsoft.com/office/powerpoint/2010/main" val="17865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762000" y="508397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、定义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042988" y="897732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  <a:cs typeface="Times New Roman" pitchFamily="18" charset="0"/>
              </a:rPr>
              <a:t>极限为零的</a:t>
            </a:r>
            <a:r>
              <a:rPr lang="zh-CN" altLang="en-US" sz="2800" b="1" dirty="0">
                <a:solidFill>
                  <a:schemeClr val="accent2"/>
                </a:solidFill>
                <a:ea typeface="楷体_GB2312" charset="-122"/>
                <a:cs typeface="Times New Roman" pitchFamily="18" charset="0"/>
              </a:rPr>
              <a:t>变量</a:t>
            </a:r>
            <a:r>
              <a:rPr lang="zh-CN" altLang="en-US" sz="2800" b="1" dirty="0">
                <a:ea typeface="楷体_GB2312" charset="-122"/>
                <a:cs typeface="Times New Roman" pitchFamily="18" charset="0"/>
              </a:rPr>
              <a:t>称为</a:t>
            </a:r>
            <a:r>
              <a:rPr lang="zh-CN" altLang="en-US" sz="2800" b="1" dirty="0">
                <a:solidFill>
                  <a:schemeClr val="accent2"/>
                </a:solidFill>
                <a:ea typeface="楷体_GB2312" charset="-122"/>
                <a:cs typeface="Times New Roman" pitchFamily="18" charset="0"/>
              </a:rPr>
              <a:t>无穷小量</a:t>
            </a:r>
            <a:r>
              <a:rPr lang="en-US" altLang="zh-CN" sz="2800" b="1" dirty="0">
                <a:ea typeface="楷体_GB2312" charset="-122"/>
                <a:cs typeface="Times New Roman" pitchFamily="18" charset="0"/>
              </a:rPr>
              <a:t>. </a:t>
            </a: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  <a:cs typeface="Times New Roman" pitchFamily="18" charset="0"/>
              </a:rPr>
              <a:t>简称为</a:t>
            </a:r>
            <a:r>
              <a:rPr lang="zh-CN" altLang="en-US" sz="2800" b="1" dirty="0">
                <a:solidFill>
                  <a:schemeClr val="accent2"/>
                </a:solidFill>
                <a:ea typeface="楷体_GB2312" charset="-122"/>
                <a:cs typeface="Times New Roman" pitchFamily="18" charset="0"/>
              </a:rPr>
              <a:t>无穷小</a:t>
            </a:r>
            <a:r>
              <a:rPr lang="en-US" altLang="zh-CN" sz="2800" b="1" dirty="0">
                <a:solidFill>
                  <a:schemeClr val="accent2"/>
                </a:solidFill>
                <a:ea typeface="楷体_GB2312" charset="-122"/>
                <a:cs typeface="Times New Roman" pitchFamily="18" charset="0"/>
              </a:rPr>
              <a:t>.</a:t>
            </a:r>
            <a:endParaRPr lang="en-US" altLang="zh-CN" sz="2800" b="1" dirty="0">
              <a:ea typeface="楷体_GB2312" charset="-122"/>
              <a:cs typeface="Times New Roman" pitchFamily="18" charset="0"/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827088" y="2830116"/>
            <a:ext cx="7345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</a:rPr>
              <a:t>无穷小量通常用希腊字母</a:t>
            </a:r>
            <a:r>
              <a:rPr lang="en-US" altLang="zh-CN" sz="2800" b="1" dirty="0">
                <a:ea typeface="楷体_GB2312" charset="-122"/>
              </a:rPr>
              <a:t>: </a:t>
            </a:r>
            <a:r>
              <a:rPr lang="en-US" altLang="zh-CN" sz="2800" b="1" i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</a:t>
            </a:r>
            <a:r>
              <a:rPr lang="en-US" altLang="zh-CN" sz="2800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楷体_GB2312" charset="-122"/>
                <a:cs typeface="Times New Roman" pitchFamily="18" charset="0"/>
              </a:rPr>
              <a:t>,</a:t>
            </a:r>
            <a:r>
              <a:rPr lang="el-GR" altLang="zh-CN" sz="2800" b="1" dirty="0">
                <a:solidFill>
                  <a:schemeClr val="accent2"/>
                </a:solidFill>
                <a:ea typeface="楷体_GB2312" charset="-122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</a:t>
            </a:r>
            <a:r>
              <a:rPr lang="el-GR" altLang="zh-CN" sz="2800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楷体_GB2312" charset="-122"/>
              </a:rPr>
              <a:t>, </a:t>
            </a:r>
            <a:r>
              <a:rPr lang="en-US" altLang="zh-CN" sz="2800" b="1" i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</a:t>
            </a:r>
            <a:r>
              <a:rPr lang="en-US" altLang="zh-CN" sz="2800" b="1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楷体_GB2312" charset="-122"/>
              </a:rPr>
              <a:t>, …</a:t>
            </a:r>
            <a:r>
              <a:rPr lang="zh-CN" altLang="en-US" sz="2800" b="1" dirty="0">
                <a:ea typeface="楷体_GB2312" charset="-122"/>
              </a:rPr>
              <a:t>表示</a:t>
            </a:r>
            <a:r>
              <a:rPr lang="en-US" altLang="zh-CN" sz="2800" b="1" dirty="0">
                <a:ea typeface="楷体_GB2312" charset="-122"/>
              </a:rPr>
              <a:t>.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950121" y="1275159"/>
            <a:ext cx="74882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即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:</a:t>
            </a:r>
            <a:r>
              <a:rPr lang="en-US" altLang="zh-CN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</a:t>
            </a:r>
            <a:r>
              <a:rPr lang="el-GR" altLang="zh-CN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&gt;0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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某个时刻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从此时刻后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不等式</a:t>
            </a:r>
            <a:endParaRPr lang="zh-CN" altLang="en-US" sz="2800" b="1" dirty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                                    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 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|&lt; </a:t>
            </a:r>
            <a:r>
              <a:rPr lang="en-US" altLang="zh-CN" sz="2800" b="1" i="1" dirty="0">
                <a:solidFill>
                  <a:schemeClr val="accent2"/>
                </a:solidFill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</a:p>
          <a:p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恒成立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为无穷小量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216526" y="2133035"/>
            <a:ext cx="3671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记作      </a:t>
            </a:r>
            <a:r>
              <a:rPr lang="zh-CN" altLang="en-US" sz="2800" b="1" dirty="0">
                <a:solidFill>
                  <a:schemeClr val="tx2"/>
                </a:solidFill>
              </a:rPr>
              <a:t> </a:t>
            </a:r>
            <a:r>
              <a:rPr lang="en-US" altLang="zh-CN" sz="2800" b="1" dirty="0" err="1">
                <a:sym typeface="Symbol" pitchFamily="18" charset="2"/>
              </a:rPr>
              <a:t>lim</a:t>
            </a:r>
            <a:r>
              <a:rPr lang="en-US" altLang="zh-CN" sz="2800" b="1" dirty="0">
                <a:sym typeface="Symbol" pitchFamily="18" charset="2"/>
              </a:rPr>
              <a:t> </a:t>
            </a:r>
            <a:r>
              <a:rPr lang="en-US" altLang="zh-CN" sz="2800" b="1" i="1" dirty="0">
                <a:sym typeface="Symbol" pitchFamily="18" charset="2"/>
              </a:rPr>
              <a:t>y </a:t>
            </a:r>
            <a:r>
              <a:rPr lang="en-US" altLang="zh-CN" sz="2800" b="1" dirty="0">
                <a:sym typeface="Symbol" pitchFamily="18" charset="2"/>
              </a:rPr>
              <a:t>= 0</a:t>
            </a:r>
            <a:r>
              <a:rPr lang="en-US" altLang="zh-CN" dirty="0">
                <a:sym typeface="Symbol" pitchFamily="18" charset="2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4919" y="80962"/>
            <a:ext cx="4142619" cy="428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00B050"/>
                </a:solidFill>
              </a:rPr>
              <a:t>四、无穷小量</a:t>
            </a:r>
          </a:p>
        </p:txBody>
      </p:sp>
    </p:spTree>
    <p:extLst>
      <p:ext uri="{BB962C8B-B14F-4D97-AF65-F5344CB8AC3E}">
        <p14:creationId xmlns:p14="http://schemas.microsoft.com/office/powerpoint/2010/main" val="12638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  <p:bldP spid="138244" grpId="0" autoUpdateAnimBg="0"/>
      <p:bldP spid="138245" grpId="0" autoUpdateAnimBg="0"/>
      <p:bldP spid="138246" grpId="0" autoUpdateAnimBg="0"/>
      <p:bldP spid="138247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95081"/>
              </p:ext>
            </p:extLst>
          </p:nvPr>
        </p:nvGraphicFramePr>
        <p:xfrm>
          <a:off x="2143125" y="1398221"/>
          <a:ext cx="17081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26" name="公式" r:id="rId3" imgW="723586" imgH="406224" progId="Equation.3">
                  <p:embed/>
                </p:oleObj>
              </mc:Choice>
              <mc:Fallback>
                <p:oleObj name="公式" r:id="rId3" imgW="723586" imgH="406224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398221"/>
                        <a:ext cx="17081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222763"/>
              </p:ext>
            </p:extLst>
          </p:nvPr>
        </p:nvGraphicFramePr>
        <p:xfrm>
          <a:off x="2143126" y="2000232"/>
          <a:ext cx="2663825" cy="68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27" name="公式" r:id="rId5" imgW="1180588" imgH="406224" progId="Equation.3">
                  <p:embed/>
                </p:oleObj>
              </mc:Choice>
              <mc:Fallback>
                <p:oleObj name="公式" r:id="rId5" imgW="1180588" imgH="406224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6" y="2000232"/>
                        <a:ext cx="2663825" cy="684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0562"/>
              </p:ext>
            </p:extLst>
          </p:nvPr>
        </p:nvGraphicFramePr>
        <p:xfrm>
          <a:off x="2105026" y="736142"/>
          <a:ext cx="1674813" cy="72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28" name="公式" r:id="rId7" imgW="685502" imgH="406224" progId="Equation.3">
                  <p:embed/>
                </p:oleObj>
              </mc:Choice>
              <mc:Fallback>
                <p:oleObj name="公式" r:id="rId7" imgW="685502" imgH="406224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6" y="736142"/>
                        <a:ext cx="1674813" cy="726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3924301" y="3003947"/>
            <a:ext cx="238442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</a:rPr>
              <a:t>记作</a:t>
            </a:r>
            <a:r>
              <a:rPr lang="zh-CN" altLang="en-US" sz="2800" b="1" dirty="0"/>
              <a:t> </a:t>
            </a:r>
            <a:r>
              <a:rPr lang="zh-CN" altLang="en-US" b="1" dirty="0"/>
              <a:t> </a:t>
            </a:r>
            <a:r>
              <a:rPr lang="zh-CN" altLang="en-US" sz="2800" b="1" i="1" dirty="0">
                <a:solidFill>
                  <a:schemeClr val="accent2"/>
                </a:solidFill>
                <a:sym typeface="Symbol" pitchFamily="18" charset="2"/>
              </a:rPr>
              <a:t> </a:t>
            </a:r>
            <a:r>
              <a:rPr lang="en-US" altLang="zh-CN" sz="2800" b="1" dirty="0">
                <a:solidFill>
                  <a:schemeClr val="accent2"/>
                </a:solidFill>
              </a:rPr>
              <a:t>~ </a:t>
            </a:r>
            <a:r>
              <a:rPr lang="en-US" altLang="zh-CN" sz="2800" b="1" i="1" dirty="0">
                <a:solidFill>
                  <a:schemeClr val="accent2"/>
                </a:solidFill>
                <a:sym typeface="Symbol" pitchFamily="18" charset="2"/>
              </a:rPr>
              <a:t></a:t>
            </a:r>
            <a:r>
              <a:rPr lang="en-US" altLang="zh-CN" b="1" dirty="0"/>
              <a:t> .</a:t>
            </a: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682625" y="345381"/>
            <a:ext cx="82454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accent2"/>
                </a:solidFill>
                <a:ea typeface="楷体_GB2312" charset="-122"/>
              </a:rPr>
              <a:t>  </a:t>
            </a:r>
            <a:r>
              <a:rPr lang="zh-CN" altLang="en-US" sz="2800" b="1" dirty="0">
                <a:ea typeface="楷体_GB2312" charset="-122"/>
              </a:rPr>
              <a:t>设</a:t>
            </a:r>
            <a:r>
              <a:rPr lang="zh-CN" altLang="en-US" sz="2800" b="1" i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</a:t>
            </a:r>
            <a:r>
              <a:rPr lang="zh-CN" altLang="en-US" sz="2800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楷体_GB2312" charset="-122"/>
              </a:rPr>
              <a:t>,</a:t>
            </a:r>
            <a:r>
              <a:rPr lang="el-GR" altLang="zh-CN" sz="2800" b="1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en-US" altLang="zh-CN" sz="2800" b="1" i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</a:t>
            </a:r>
            <a:r>
              <a:rPr lang="el-GR" altLang="zh-CN" sz="2800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zh-CN" altLang="en-US" sz="2800" b="1" dirty="0">
                <a:ea typeface="楷体_GB2312" charset="-122"/>
              </a:rPr>
              <a:t>是同一过程中的两个无穷小量</a:t>
            </a:r>
            <a:r>
              <a:rPr lang="en-US" altLang="zh-CN" sz="2800" b="1" dirty="0">
                <a:ea typeface="楷体_GB2312" charset="-122"/>
              </a:rPr>
              <a:t>, </a:t>
            </a:r>
            <a:r>
              <a:rPr lang="zh-CN" altLang="en-US" sz="2800" b="1" dirty="0">
                <a:ea typeface="楷体_GB2312" charset="-122"/>
              </a:rPr>
              <a:t>且</a:t>
            </a:r>
            <a:r>
              <a:rPr lang="zh-CN" altLang="en-US" sz="2800" b="1" i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</a:t>
            </a:r>
            <a:r>
              <a:rPr lang="zh-CN" altLang="en-US" sz="2800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</a:t>
            </a:r>
            <a:r>
              <a:rPr lang="en-US" altLang="zh-CN" sz="2800" b="1" dirty="0">
                <a:solidFill>
                  <a:schemeClr val="accent2"/>
                </a:solidFill>
                <a:ea typeface="楷体_GB2312" charset="-122"/>
                <a:sym typeface="Symbol" pitchFamily="18" charset="2"/>
              </a:rPr>
              <a:t>0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3672683" y="828584"/>
            <a:ext cx="47529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</a:rPr>
              <a:t>就说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</a:t>
            </a:r>
            <a:r>
              <a:rPr lang="zh-CN" altLang="en-US" sz="2800" b="1" dirty="0">
                <a:ea typeface="楷体_GB2312" charset="-122"/>
              </a:rPr>
              <a:t>是比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</a:t>
            </a:r>
            <a:r>
              <a:rPr lang="zh-CN" altLang="en-US" sz="2800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ea typeface="楷体_GB2312" charset="-122"/>
              </a:rPr>
              <a:t>高阶的无穷小量</a:t>
            </a:r>
            <a:r>
              <a:rPr lang="en-US" altLang="zh-CN" sz="2800" b="1" dirty="0">
                <a:solidFill>
                  <a:srgbClr val="0000FF"/>
                </a:solidFill>
                <a:ea typeface="楷体_GB2312" charset="-122"/>
              </a:rPr>
              <a:t>;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3779838" y="1547813"/>
            <a:ext cx="48244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</a:rPr>
              <a:t>就说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 </a:t>
            </a:r>
            <a:r>
              <a:rPr lang="zh-CN" altLang="en-US" sz="2800" b="1" dirty="0">
                <a:ea typeface="楷体_GB2312" charset="-122"/>
              </a:rPr>
              <a:t>是比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 </a:t>
            </a:r>
            <a:r>
              <a:rPr lang="zh-CN" altLang="en-US" sz="2800" b="1" dirty="0">
                <a:solidFill>
                  <a:srgbClr val="0000FF"/>
                </a:solidFill>
                <a:ea typeface="楷体_GB2312" charset="-122"/>
              </a:rPr>
              <a:t>低阶的无穷小量</a:t>
            </a:r>
            <a:r>
              <a:rPr lang="en-US" altLang="zh-CN" sz="2800" b="1" dirty="0">
                <a:solidFill>
                  <a:srgbClr val="0000FF"/>
                </a:solidFill>
                <a:ea typeface="楷体_GB2312" charset="-122"/>
              </a:rPr>
              <a:t>;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4643438" y="2020491"/>
            <a:ext cx="428466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</a:rPr>
              <a:t>就说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</a:t>
            </a:r>
            <a:r>
              <a:rPr lang="zh-CN" altLang="en-US" sz="2800" b="1" dirty="0">
                <a:ea typeface="楷体_GB2312" charset="-122"/>
              </a:rPr>
              <a:t> 与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</a:t>
            </a:r>
            <a:r>
              <a:rPr lang="zh-CN" altLang="en-US" sz="2800" b="1" dirty="0">
                <a:ea typeface="楷体_GB2312" charset="-122"/>
              </a:rPr>
              <a:t>是</a:t>
            </a:r>
            <a:r>
              <a:rPr lang="zh-CN" altLang="en-US" sz="2800" b="1" dirty="0">
                <a:solidFill>
                  <a:srgbClr val="0000FF"/>
                </a:solidFill>
                <a:ea typeface="楷体_GB2312" charset="-122"/>
              </a:rPr>
              <a:t>同阶无穷小量</a:t>
            </a:r>
            <a:r>
              <a:rPr lang="en-US" altLang="zh-CN" sz="2800" b="1" dirty="0">
                <a:solidFill>
                  <a:srgbClr val="0000FF"/>
                </a:solidFill>
                <a:ea typeface="楷体_GB2312" charset="-122"/>
              </a:rPr>
              <a:t>;</a:t>
            </a:r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1258888" y="2561035"/>
            <a:ext cx="648176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</a:rPr>
              <a:t>特别</a:t>
            </a:r>
            <a:r>
              <a:rPr lang="en-US" altLang="zh-CN" sz="2800" b="1" dirty="0">
                <a:ea typeface="楷体_GB2312" charset="-122"/>
              </a:rPr>
              <a:t>, </a:t>
            </a:r>
            <a:r>
              <a:rPr lang="zh-CN" altLang="en-US" sz="2800" b="1" dirty="0">
                <a:ea typeface="楷体_GB2312" charset="-122"/>
              </a:rPr>
              <a:t>当</a:t>
            </a:r>
            <a:r>
              <a:rPr lang="en-US" altLang="zh-CN" sz="2800" b="1" i="1" dirty="0">
                <a:solidFill>
                  <a:schemeClr val="accent2"/>
                </a:solidFill>
                <a:ea typeface="楷体_GB2312" charset="-122"/>
              </a:rPr>
              <a:t>C</a:t>
            </a:r>
            <a:r>
              <a:rPr lang="en-US" altLang="zh-CN" sz="2800" b="1" dirty="0">
                <a:solidFill>
                  <a:schemeClr val="accent2"/>
                </a:solidFill>
                <a:ea typeface="楷体_GB2312" charset="-122"/>
              </a:rPr>
              <a:t>=1</a:t>
            </a:r>
            <a:r>
              <a:rPr lang="zh-CN" altLang="en-US" sz="2800" b="1" dirty="0">
                <a:ea typeface="楷体_GB2312" charset="-122"/>
              </a:rPr>
              <a:t>时</a:t>
            </a:r>
            <a:r>
              <a:rPr lang="en-US" altLang="zh-CN" sz="2800" b="1" dirty="0">
                <a:ea typeface="楷体_GB2312" charset="-122"/>
              </a:rPr>
              <a:t>, </a:t>
            </a:r>
            <a:r>
              <a:rPr lang="zh-CN" altLang="en-US" sz="2800" b="1" dirty="0">
                <a:ea typeface="楷体_GB2312" charset="-122"/>
              </a:rPr>
              <a:t>称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</a:t>
            </a:r>
            <a:r>
              <a:rPr lang="zh-CN" altLang="en-US" sz="2800" b="1" dirty="0">
                <a:ea typeface="楷体_GB2312" charset="-122"/>
              </a:rPr>
              <a:t> 与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 </a:t>
            </a:r>
            <a:r>
              <a:rPr lang="zh-CN" altLang="en-US" sz="2800" b="1" dirty="0">
                <a:ea typeface="楷体_GB2312" charset="-122"/>
              </a:rPr>
              <a:t>是</a:t>
            </a:r>
            <a:r>
              <a:rPr lang="zh-CN" altLang="en-US" sz="2800" b="1" dirty="0">
                <a:solidFill>
                  <a:srgbClr val="0000FF"/>
                </a:solidFill>
                <a:ea typeface="楷体_GB2312" charset="-122"/>
              </a:rPr>
              <a:t>等价无穷小量</a:t>
            </a:r>
            <a:r>
              <a:rPr lang="en-US" altLang="zh-CN" sz="2800" b="1" dirty="0">
                <a:solidFill>
                  <a:srgbClr val="0000FF"/>
                </a:solidFill>
                <a:ea typeface="楷体_GB2312" charset="-122"/>
              </a:rPr>
              <a:t>,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6192044" y="1263167"/>
            <a:ext cx="26638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a typeface="楷体_GB2312" charset="-122"/>
              </a:rPr>
              <a:t>记作  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zh-CN" altLang="en-US" b="1" i="1" dirty="0">
                <a:solidFill>
                  <a:srgbClr val="FF0000"/>
                </a:solidFill>
                <a:sym typeface="Symbol" pitchFamily="18" charset="2"/>
              </a:rPr>
              <a:t> </a:t>
            </a:r>
            <a:r>
              <a:rPr lang="en-US" altLang="zh-CN" b="1" dirty="0">
                <a:solidFill>
                  <a:srgbClr val="FF0000"/>
                </a:solidFill>
              </a:rPr>
              <a:t>= </a:t>
            </a:r>
            <a:r>
              <a:rPr lang="en-US" altLang="zh-CN" b="1" i="1" dirty="0">
                <a:solidFill>
                  <a:srgbClr val="FF0000"/>
                </a:solidFill>
              </a:rPr>
              <a:t>o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en-US" altLang="zh-CN" b="1" i="1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altLang="zh-CN" b="1" dirty="0">
                <a:solidFill>
                  <a:srgbClr val="FF0000"/>
                </a:solidFill>
              </a:rPr>
              <a:t>) .</a:t>
            </a:r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755650" y="860921"/>
            <a:ext cx="172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ea typeface="楷体_GB2312" charset="-122"/>
              </a:rPr>
              <a:t>(1) </a:t>
            </a:r>
            <a:r>
              <a:rPr lang="zh-CN" altLang="en-US" sz="2800" b="1" dirty="0">
                <a:ea typeface="楷体_GB2312" charset="-122"/>
              </a:rPr>
              <a:t>如果</a:t>
            </a:r>
            <a:endParaRPr lang="zh-CN" altLang="en-US" sz="2800" b="1" dirty="0">
              <a:solidFill>
                <a:srgbClr val="0000FF"/>
              </a:solidFill>
              <a:ea typeface="楷体_GB2312" charset="-122"/>
            </a:endParaRP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755650" y="1495090"/>
            <a:ext cx="172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ea typeface="楷体_GB2312" charset="-122"/>
              </a:rPr>
              <a:t>(2) </a:t>
            </a:r>
            <a:r>
              <a:rPr lang="zh-CN" altLang="en-US" sz="2800" b="1" dirty="0">
                <a:ea typeface="楷体_GB2312" charset="-122"/>
              </a:rPr>
              <a:t>如果</a:t>
            </a:r>
            <a:endParaRPr lang="zh-CN" altLang="en-US" sz="2800" b="1" dirty="0">
              <a:solidFill>
                <a:srgbClr val="0000FF"/>
              </a:solidFill>
              <a:ea typeface="楷体_GB2312" charset="-122"/>
            </a:endParaRPr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755650" y="2068116"/>
            <a:ext cx="172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ea typeface="楷体_GB2312" charset="-122"/>
              </a:rPr>
              <a:t>(3) </a:t>
            </a:r>
            <a:r>
              <a:rPr lang="zh-CN" altLang="en-US" sz="2800" b="1">
                <a:ea typeface="楷体_GB2312" charset="-122"/>
              </a:rPr>
              <a:t>如果</a:t>
            </a:r>
            <a:endParaRPr lang="zh-CN" altLang="en-US" sz="2800" b="1">
              <a:solidFill>
                <a:srgbClr val="0000FF"/>
              </a:solidFill>
              <a:ea typeface="楷体_GB2312" charset="-122"/>
            </a:endParaRPr>
          </a:p>
        </p:txBody>
      </p:sp>
      <p:graphicFrame>
        <p:nvGraphicFramePr>
          <p:cNvPr id="1147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714851"/>
              </p:ext>
            </p:extLst>
          </p:nvPr>
        </p:nvGraphicFramePr>
        <p:xfrm>
          <a:off x="2111376" y="3336298"/>
          <a:ext cx="1812925" cy="7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29" name="公式" r:id="rId9" imgW="748975" imgH="406224" progId="Equation.3">
                  <p:embed/>
                </p:oleObj>
              </mc:Choice>
              <mc:Fallback>
                <p:oleObj name="公式" r:id="rId9" imgW="748975" imgH="406224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6" y="3336298"/>
                        <a:ext cx="1812925" cy="725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3851275" y="3868341"/>
            <a:ext cx="48958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_GB2312" charset="-122"/>
              </a:rPr>
              <a:t>就说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</a:t>
            </a:r>
            <a:r>
              <a:rPr lang="zh-CN" altLang="en-US" sz="2800" b="1" dirty="0">
                <a:ea typeface="楷体_GB2312" charset="-122"/>
              </a:rPr>
              <a:t> 是关于</a:t>
            </a:r>
            <a:r>
              <a:rPr lang="zh-CN" altLang="en-US" sz="2800" b="1" i="1" dirty="0">
                <a:ea typeface="楷体_GB2312" charset="-122"/>
                <a:sym typeface="Symbol" pitchFamily="18" charset="2"/>
              </a:rPr>
              <a:t> </a:t>
            </a:r>
            <a:r>
              <a:rPr lang="zh-CN" altLang="en-US" sz="2800" b="1" dirty="0">
                <a:ea typeface="楷体_GB2312" charset="-122"/>
              </a:rPr>
              <a:t>的</a:t>
            </a:r>
            <a:r>
              <a:rPr lang="en-US" altLang="zh-CN" sz="2800" b="1" i="1" dirty="0">
                <a:solidFill>
                  <a:srgbClr val="0000FF"/>
                </a:solidFill>
                <a:ea typeface="楷体_GB2312" charset="-122"/>
              </a:rPr>
              <a:t>k</a:t>
            </a:r>
            <a:r>
              <a:rPr lang="en-US" altLang="zh-CN" sz="2800" b="1" dirty="0">
                <a:solidFill>
                  <a:srgbClr val="0000FF"/>
                </a:solidFill>
                <a:ea typeface="楷体_GB231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ea typeface="楷体_GB2312" charset="-122"/>
              </a:rPr>
              <a:t>阶无穷小</a:t>
            </a:r>
            <a:r>
              <a:rPr lang="en-US" altLang="zh-CN" sz="2800" b="1" dirty="0">
                <a:solidFill>
                  <a:srgbClr val="0000FF"/>
                </a:solidFill>
                <a:ea typeface="楷体_GB2312" charset="-122"/>
              </a:rPr>
              <a:t>.</a:t>
            </a:r>
          </a:p>
        </p:txBody>
      </p:sp>
      <p:sp>
        <p:nvSpPr>
          <p:cNvPr id="114716" name="Text Box 28"/>
          <p:cNvSpPr txBox="1">
            <a:spLocks noChangeArrowheads="1"/>
          </p:cNvSpPr>
          <p:nvPr/>
        </p:nvSpPr>
        <p:spPr bwMode="auto">
          <a:xfrm>
            <a:off x="3995739" y="3436144"/>
            <a:ext cx="237648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(</a:t>
            </a:r>
            <a:r>
              <a:rPr lang="en-US" altLang="zh-CN" sz="2800" b="1" i="1" dirty="0">
                <a:sym typeface="Symbol" pitchFamily="18" charset="2"/>
              </a:rPr>
              <a:t>C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ym typeface="Symbol" pitchFamily="18" charset="2"/>
              </a:rPr>
              <a:t></a:t>
            </a:r>
            <a:r>
              <a:rPr lang="en-US" altLang="zh-CN" sz="2800" b="1" dirty="0"/>
              <a:t>0, </a:t>
            </a:r>
            <a:r>
              <a:rPr lang="en-US" altLang="zh-CN" sz="2800" b="1" i="1" dirty="0">
                <a:sym typeface="Symbol" pitchFamily="18" charset="2"/>
              </a:rPr>
              <a:t>k</a:t>
            </a:r>
            <a:r>
              <a:rPr lang="en-US" altLang="zh-CN" sz="2800" b="1" dirty="0"/>
              <a:t>&gt;0)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114717" name="Text Box 29"/>
          <p:cNvSpPr txBox="1">
            <a:spLocks noChangeArrowheads="1"/>
          </p:cNvSpPr>
          <p:nvPr/>
        </p:nvSpPr>
        <p:spPr bwMode="auto">
          <a:xfrm>
            <a:off x="755650" y="3424238"/>
            <a:ext cx="172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ea typeface="楷体_GB2312" charset="-122"/>
              </a:rPr>
              <a:t>(4) </a:t>
            </a:r>
            <a:r>
              <a:rPr lang="zh-CN" altLang="en-US" sz="2800" b="1">
                <a:ea typeface="楷体_GB2312" charset="-122"/>
              </a:rPr>
              <a:t>如果</a:t>
            </a:r>
            <a:endParaRPr lang="zh-CN" altLang="en-US" sz="2800" b="1">
              <a:solidFill>
                <a:srgbClr val="0000FF"/>
              </a:solidFill>
              <a:ea typeface="楷体_GB2312" charset="-122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15143" y="-14823"/>
            <a:ext cx="3480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、无穷小量的阶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1" grpId="0" autoUpdateAnimBg="0"/>
      <p:bldP spid="114702" grpId="0" autoUpdateAnimBg="0"/>
      <p:bldP spid="114703" grpId="0" autoUpdateAnimBg="0"/>
      <p:bldP spid="114704" grpId="0" autoUpdateAnimBg="0"/>
      <p:bldP spid="114705" grpId="0" autoUpdateAnimBg="0"/>
      <p:bldP spid="114706" grpId="0" autoUpdateAnimBg="0"/>
      <p:bldP spid="114710" grpId="0" autoUpdateAnimBg="0"/>
      <p:bldP spid="114711" grpId="0" autoUpdateAnimBg="0"/>
      <p:bldP spid="114712" grpId="0" autoUpdateAnimBg="0"/>
      <p:bldP spid="114713" grpId="0" autoUpdateAnimBg="0"/>
      <p:bldP spid="114715" grpId="0" autoUpdateAnimBg="0"/>
      <p:bldP spid="114716" grpId="0" autoUpdateAnimBg="0"/>
      <p:bldP spid="114717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715963" y="141685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无穷小量的运算性质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: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531814" y="866757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tx2"/>
                </a:solidFill>
                <a:ea typeface="楷体_GB2312" charset="-122"/>
              </a:rPr>
              <a:t>在</a:t>
            </a: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同一变化过程中</a:t>
            </a:r>
            <a:r>
              <a:rPr lang="en-US" altLang="zh-CN" sz="2800" b="1" dirty="0">
                <a:solidFill>
                  <a:schemeClr val="tx2"/>
                </a:solidFill>
                <a:ea typeface="楷体_GB2312" charset="-122"/>
              </a:rPr>
              <a:t>, 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685800" y="1500842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3300"/>
                </a:solidFill>
                <a:ea typeface="楷体_GB2312" charset="-122"/>
              </a:rPr>
              <a:t>有限</a:t>
            </a:r>
            <a:r>
              <a:rPr lang="zh-CN" altLang="en-US" sz="2800" b="1" dirty="0">
                <a:solidFill>
                  <a:srgbClr val="FF3300"/>
                </a:solidFill>
                <a:ea typeface="楷体_GB2312" charset="-122"/>
              </a:rPr>
              <a:t>个</a:t>
            </a:r>
            <a:r>
              <a:rPr lang="zh-CN" altLang="en-US" sz="2800" b="1" dirty="0">
                <a:ea typeface="楷体_GB2312" charset="-122"/>
              </a:rPr>
              <a:t>无穷小量的代数和仍是无穷小量</a:t>
            </a:r>
            <a:r>
              <a:rPr lang="en-US" altLang="zh-CN" sz="2800" b="1" dirty="0">
                <a:ea typeface="楷体_GB2312" charset="-122"/>
              </a:rPr>
              <a:t>.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531814" y="2199740"/>
            <a:ext cx="733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zh-CN" altLang="en-US" sz="2800" b="1" dirty="0" smtClean="0">
                <a:solidFill>
                  <a:schemeClr val="accent2"/>
                </a:solidFill>
                <a:ea typeface="楷体_GB2312" charset="-122"/>
              </a:rPr>
              <a:t> </a:t>
            </a:r>
            <a:r>
              <a:rPr lang="zh-CN" altLang="en-US" sz="2800" b="1" dirty="0" smtClean="0">
                <a:solidFill>
                  <a:srgbClr val="FF3300"/>
                </a:solidFill>
                <a:ea typeface="楷体_GB2312" charset="-122"/>
              </a:rPr>
              <a:t>有限</a:t>
            </a:r>
            <a:r>
              <a:rPr lang="zh-CN" altLang="en-US" sz="2800" b="1" dirty="0">
                <a:solidFill>
                  <a:srgbClr val="FF3300"/>
                </a:solidFill>
                <a:ea typeface="楷体_GB2312" charset="-122"/>
              </a:rPr>
              <a:t>个</a:t>
            </a:r>
            <a:r>
              <a:rPr lang="zh-CN" altLang="en-US" sz="2800" b="1" dirty="0">
                <a:ea typeface="楷体_GB2312" charset="-122"/>
              </a:rPr>
              <a:t>无穷小量的乘积仍是无穷小量</a:t>
            </a:r>
            <a:r>
              <a:rPr lang="en-US" altLang="zh-CN" sz="2800" b="1" dirty="0">
                <a:ea typeface="楷体_GB2312" charset="-122"/>
              </a:rPr>
              <a:t>.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531814" y="2722960"/>
            <a:ext cx="7770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ea typeface="楷体_GB2312" charset="-122"/>
              </a:rPr>
              <a:t>  有界</a:t>
            </a:r>
            <a:r>
              <a:rPr lang="zh-CN" altLang="en-US" sz="2800" b="1" dirty="0">
                <a:ea typeface="楷体_GB2312" charset="-122"/>
              </a:rPr>
              <a:t>变量与无穷小量的乘积是无穷小量</a:t>
            </a:r>
            <a:r>
              <a:rPr lang="en-US" altLang="zh-CN" sz="2800" b="1" dirty="0">
                <a:ea typeface="楷体_GB231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autoUpdateAnimBg="0"/>
      <p:bldP spid="139269" grpId="0" autoUpdateAnimBg="0"/>
      <p:bldP spid="139271" grpId="0" autoUpdateAnimBg="0"/>
      <p:bldP spid="139272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027" y="115491"/>
            <a:ext cx="2736850" cy="457200"/>
          </a:xfrm>
          <a:noFill/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zh-CN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五、无穷大量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684213" y="842963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楷体_GB2312" charset="-122"/>
                <a:ea typeface="楷体_GB2312" charset="-122"/>
              </a:rPr>
              <a:t>绝对值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无限增大的</a:t>
            </a:r>
            <a:r>
              <a:rPr lang="zh-CN" altLang="en-US" sz="2800" b="1" dirty="0">
                <a:solidFill>
                  <a:schemeClr val="accent2"/>
                </a:solidFill>
                <a:latin typeface="楷体_GB2312" charset="-122"/>
                <a:ea typeface="楷体_GB2312" charset="-122"/>
              </a:rPr>
              <a:t>变量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称为</a:t>
            </a:r>
            <a:r>
              <a:rPr lang="zh-CN" altLang="en-US" sz="2800" b="1" dirty="0">
                <a:solidFill>
                  <a:schemeClr val="accent2"/>
                </a:solidFill>
                <a:latin typeface="楷体_GB2312" charset="-122"/>
                <a:ea typeface="楷体_GB2312" charset="-122"/>
              </a:rPr>
              <a:t>无穷大量</a:t>
            </a:r>
            <a:r>
              <a:rPr lang="en-US" altLang="zh-CN" sz="2800" b="1" dirty="0">
                <a:latin typeface="楷体_GB2312" charset="-122"/>
                <a:ea typeface="楷体_GB2312" charset="-122"/>
              </a:rPr>
              <a:t>.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简称</a:t>
            </a:r>
            <a:r>
              <a:rPr lang="zh-CN" altLang="en-US" sz="2800" b="1" dirty="0">
                <a:solidFill>
                  <a:schemeClr val="accent2"/>
                </a:solidFill>
                <a:latin typeface="楷体_GB2312" charset="-122"/>
                <a:ea typeface="楷体_GB2312" charset="-122"/>
              </a:rPr>
              <a:t>无穷大</a:t>
            </a:r>
            <a:r>
              <a:rPr lang="en-US" altLang="zh-CN" sz="2800" b="1" dirty="0">
                <a:solidFill>
                  <a:schemeClr val="accent2"/>
                </a:solidFill>
                <a:latin typeface="楷体_GB2312" charset="-122"/>
                <a:ea typeface="楷体_GB2312" charset="-122"/>
              </a:rPr>
              <a:t>.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6353732" y="2629419"/>
            <a:ext cx="2840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记</a:t>
            </a:r>
            <a:r>
              <a:rPr lang="zh-CN" altLang="en-US" sz="2800" b="1" dirty="0" smtClean="0">
                <a:solidFill>
                  <a:schemeClr val="tx2"/>
                </a:solidFill>
                <a:ea typeface="楷体_GB2312" charset="-122"/>
              </a:rPr>
              <a:t>作</a:t>
            </a:r>
            <a:r>
              <a:rPr lang="en-US" altLang="zh-CN" sz="2800" b="1" dirty="0" err="1" smtClean="0">
                <a:sym typeface="Symbol" pitchFamily="18" charset="2"/>
              </a:rPr>
              <a:t>lim</a:t>
            </a:r>
            <a:r>
              <a:rPr lang="en-US" altLang="zh-CN" sz="2800" b="1" dirty="0" smtClean="0">
                <a:sym typeface="Symbol" pitchFamily="18" charset="2"/>
              </a:rPr>
              <a:t> </a:t>
            </a:r>
            <a:r>
              <a:rPr lang="en-US" altLang="zh-CN" sz="2800" b="1" i="1" dirty="0">
                <a:sym typeface="Symbol" pitchFamily="18" charset="2"/>
              </a:rPr>
              <a:t>y </a:t>
            </a:r>
            <a:r>
              <a:rPr lang="en-US" altLang="zh-CN" sz="2800" b="1" dirty="0">
                <a:sym typeface="Symbol" pitchFamily="18" charset="2"/>
              </a:rPr>
              <a:t>= </a:t>
            </a:r>
            <a:r>
              <a:rPr lang="en-US" altLang="zh-CN" dirty="0">
                <a:sym typeface="Symbol" pitchFamily="18" charset="2"/>
              </a:rPr>
              <a:t>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827089" y="3236119"/>
            <a:ext cx="189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ea typeface="楷体_GB2312" charset="-122"/>
              </a:rPr>
              <a:t>特殊情形</a:t>
            </a:r>
            <a:r>
              <a:rPr lang="en-US" altLang="zh-CN" sz="2800" b="1" dirty="0">
                <a:solidFill>
                  <a:schemeClr val="accent2"/>
                </a:solidFill>
              </a:rPr>
              <a:t>:</a:t>
            </a:r>
            <a:endParaRPr lang="en-US" altLang="zh-CN" sz="2800" b="1" dirty="0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2700339" y="3219450"/>
            <a:ext cx="3894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楷体_GB2312" charset="-122"/>
                <a:ea typeface="楷体_GB2312" charset="-122"/>
              </a:rPr>
              <a:t>正无穷大</a:t>
            </a:r>
            <a:r>
              <a:rPr lang="en-US" altLang="zh-CN" sz="2800" b="1">
                <a:ea typeface="楷体_GB2312" charset="-122"/>
              </a:rPr>
              <a:t>, 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负无穷大</a:t>
            </a:r>
            <a:r>
              <a:rPr lang="zh-CN" altLang="en-US" sz="2800" b="1"/>
              <a:t>．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611188" y="1272124"/>
            <a:ext cx="8137525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即</a:t>
            </a:r>
            <a:r>
              <a:rPr lang="en-US" altLang="zh-CN" sz="2800" b="1" dirty="0">
                <a:solidFill>
                  <a:srgbClr val="FF3300"/>
                </a:solidFill>
                <a:ea typeface="楷体_GB2312" charset="-122"/>
                <a:sym typeface="Symbol" pitchFamily="18" charset="2"/>
              </a:rPr>
              <a:t>:</a:t>
            </a:r>
            <a:r>
              <a:rPr lang="en-US" altLang="zh-CN" sz="2800" b="1" dirty="0">
                <a:solidFill>
                  <a:srgbClr val="FF3300"/>
                </a:solidFill>
                <a:sym typeface="Symbol" pitchFamily="18" charset="2"/>
              </a:rPr>
              <a:t> 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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E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&gt;0(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不论它多大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),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变量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在其变化过程中，总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某个时刻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从此时刻后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恒有</a:t>
            </a:r>
            <a:r>
              <a:rPr lang="zh-CN" altLang="en-US" sz="28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zh-CN" altLang="en-US" sz="2800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                             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| 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|&gt; 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 .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 </a:t>
            </a:r>
          </a:p>
          <a:p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则称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为无穷大量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, 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或称</a:t>
            </a:r>
            <a:r>
              <a:rPr lang="en-US" altLang="zh-CN" sz="2800" b="1" i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y</a:t>
            </a:r>
            <a:r>
              <a:rPr lang="zh-CN" altLang="en-US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趋于无穷大</a:t>
            </a:r>
            <a:r>
              <a:rPr lang="en-US" altLang="zh-CN" sz="28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.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827089" y="3706416"/>
            <a:ext cx="352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记作  </a:t>
            </a:r>
            <a:r>
              <a:rPr lang="zh-CN" altLang="en-US" sz="2800" b="1" dirty="0">
                <a:solidFill>
                  <a:schemeClr val="tx2"/>
                </a:solidFill>
              </a:rPr>
              <a:t>  </a:t>
            </a:r>
            <a:r>
              <a:rPr lang="en-US" altLang="zh-CN" sz="2800" b="1" dirty="0" err="1">
                <a:sym typeface="Symbol" pitchFamily="18" charset="2"/>
              </a:rPr>
              <a:t>lim</a:t>
            </a:r>
            <a:r>
              <a:rPr lang="en-US" altLang="zh-CN" sz="2800" b="1" dirty="0">
                <a:sym typeface="Symbol" pitchFamily="18" charset="2"/>
              </a:rPr>
              <a:t> </a:t>
            </a:r>
            <a:r>
              <a:rPr lang="en-US" altLang="zh-CN" sz="2800" b="1" i="1" dirty="0">
                <a:sym typeface="Symbol" pitchFamily="18" charset="2"/>
              </a:rPr>
              <a:t>y </a:t>
            </a:r>
            <a:r>
              <a:rPr lang="en-US" altLang="zh-CN" sz="2800" b="1" dirty="0">
                <a:sym typeface="Symbol" pitchFamily="18" charset="2"/>
              </a:rPr>
              <a:t>= +, </a:t>
            </a:r>
            <a:r>
              <a:rPr lang="en-US" altLang="zh-CN" dirty="0">
                <a:sym typeface="Symbol" pitchFamily="18" charset="2"/>
              </a:rPr>
              <a:t> 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4140200" y="3706416"/>
            <a:ext cx="27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_GB2312" charset="-122"/>
              </a:rPr>
              <a:t>或</a:t>
            </a:r>
            <a:r>
              <a:rPr lang="zh-CN" altLang="en-US" sz="2800" b="1">
                <a:solidFill>
                  <a:schemeClr val="accent2"/>
                </a:solidFill>
              </a:rPr>
              <a:t> </a:t>
            </a:r>
            <a:r>
              <a:rPr lang="en-US" altLang="zh-CN" sz="2800" b="1">
                <a:sym typeface="Symbol" pitchFamily="18" charset="2"/>
              </a:rPr>
              <a:t>lim </a:t>
            </a:r>
            <a:r>
              <a:rPr lang="en-US" altLang="zh-CN" sz="2800" b="1" i="1">
                <a:sym typeface="Symbol" pitchFamily="18" charset="2"/>
              </a:rPr>
              <a:t>y </a:t>
            </a:r>
            <a:r>
              <a:rPr lang="en-US" altLang="zh-CN" sz="2800" b="1">
                <a:sym typeface="Symbol" pitchFamily="18" charset="2"/>
              </a:rPr>
              <a:t>=   .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827089" y="474969"/>
            <a:ext cx="1655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、定义</a:t>
            </a:r>
          </a:p>
        </p:txBody>
      </p:sp>
    </p:spTree>
    <p:extLst>
      <p:ext uri="{BB962C8B-B14F-4D97-AF65-F5344CB8AC3E}">
        <p14:creationId xmlns:p14="http://schemas.microsoft.com/office/powerpoint/2010/main" val="21693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0" grpId="0" autoUpdateAnimBg="0"/>
      <p:bldP spid="137221" grpId="0" autoUpdateAnimBg="0"/>
      <p:bldP spid="137222" grpId="0" autoUpdateAnimBg="0"/>
      <p:bldP spid="137223" grpId="0" autoUpdateAnimBg="0"/>
      <p:bldP spid="137224" grpId="0" autoUpdateAnimBg="0"/>
      <p:bldP spid="137225" grpId="0" autoUpdateAnimBg="0"/>
      <p:bldP spid="137226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33539"/>
              </p:ext>
            </p:extLst>
          </p:nvPr>
        </p:nvGraphicFramePr>
        <p:xfrm>
          <a:off x="194810" y="1116388"/>
          <a:ext cx="8949190" cy="268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2" name="文档" r:id="rId3" imgW="5287300" imgH="1583717" progId="Word.Document.12">
                  <p:embed/>
                </p:oleObj>
              </mc:Choice>
              <mc:Fallback>
                <p:oleObj name="文档" r:id="rId3" imgW="5287300" imgH="1583717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10" y="1116388"/>
                        <a:ext cx="8949190" cy="2687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27089" y="474969"/>
            <a:ext cx="5036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、常见无穷大量的比较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041299"/>
              </p:ext>
            </p:extLst>
          </p:nvPr>
        </p:nvGraphicFramePr>
        <p:xfrm>
          <a:off x="106363" y="265113"/>
          <a:ext cx="8659812" cy="508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9" name="文档" r:id="rId3" imgW="9003183" imgH="5302457" progId="Word.Document.12">
                  <p:embed/>
                </p:oleObj>
              </mc:Choice>
              <mc:Fallback>
                <p:oleObj name="文档" r:id="rId3" imgW="9003183" imgH="5302457" progId="Word.Document.12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265113"/>
                        <a:ext cx="8659812" cy="508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3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78738"/>
              </p:ext>
            </p:extLst>
          </p:nvPr>
        </p:nvGraphicFramePr>
        <p:xfrm>
          <a:off x="156980" y="0"/>
          <a:ext cx="8776645" cy="168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82" name="文档" r:id="rId3" imgW="4585021" imgH="875884" progId="Word.Document.12">
                  <p:embed/>
                </p:oleObj>
              </mc:Choice>
              <mc:Fallback>
                <p:oleObj name="文档" r:id="rId3" imgW="4585021" imgH="875884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80" y="0"/>
                        <a:ext cx="8776645" cy="1682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91134"/>
              </p:ext>
            </p:extLst>
          </p:nvPr>
        </p:nvGraphicFramePr>
        <p:xfrm>
          <a:off x="187580" y="1396916"/>
          <a:ext cx="8872439" cy="335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83" name="文档" r:id="rId5" imgW="5433097" imgH="2048648" progId="Word.Document.12">
                  <p:embed/>
                </p:oleObj>
              </mc:Choice>
              <mc:Fallback>
                <p:oleObj name="文档" r:id="rId5" imgW="5433097" imgH="2048648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80" y="1396916"/>
                        <a:ext cx="8872439" cy="3356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4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971550" y="1193962"/>
            <a:ext cx="7056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如 </a:t>
            </a:r>
            <a:r>
              <a:rPr lang="en-US" altLang="zh-CN" sz="2800" b="1" i="1" dirty="0">
                <a:solidFill>
                  <a:schemeClr val="tx2"/>
                </a:solidFill>
                <a:ea typeface="楷体_GB2312" charset="-122"/>
              </a:rPr>
              <a:t>y </a:t>
            </a:r>
            <a:r>
              <a:rPr lang="en-US" altLang="zh-CN" sz="2800" b="1" dirty="0">
                <a:solidFill>
                  <a:schemeClr val="tx2"/>
                </a:solidFill>
                <a:ea typeface="楷体_GB2312" charset="-122"/>
              </a:rPr>
              <a:t>= </a:t>
            </a:r>
            <a:r>
              <a:rPr lang="en-US" altLang="zh-CN" sz="2800" b="1" i="1" dirty="0">
                <a:solidFill>
                  <a:schemeClr val="tx2"/>
                </a:solidFill>
                <a:ea typeface="楷体_GB2312" charset="-122"/>
              </a:rPr>
              <a:t>x</a:t>
            </a:r>
            <a:r>
              <a:rPr lang="en-US" altLang="zh-CN" sz="2800" b="1" dirty="0">
                <a:solidFill>
                  <a:schemeClr val="tx2"/>
                </a:solidFill>
                <a:ea typeface="楷体_GB2312" charset="-122"/>
              </a:rPr>
              <a:t> sin </a:t>
            </a:r>
            <a:r>
              <a:rPr lang="en-US" altLang="zh-CN" sz="2800" b="1" i="1" dirty="0">
                <a:solidFill>
                  <a:schemeClr val="tx2"/>
                </a:solidFill>
                <a:ea typeface="楷体_GB2312" charset="-122"/>
              </a:rPr>
              <a:t>x </a:t>
            </a: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是无界函数</a:t>
            </a:r>
            <a:r>
              <a:rPr lang="en-US" altLang="zh-CN" sz="2800" b="1" dirty="0">
                <a:solidFill>
                  <a:schemeClr val="tx2"/>
                </a:solidFill>
                <a:ea typeface="楷体_GB2312" charset="-122"/>
              </a:rPr>
              <a:t>, </a:t>
            </a: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但不是</a:t>
            </a:r>
            <a:r>
              <a:rPr lang="zh-CN" altLang="en-US" sz="2800" b="1" dirty="0">
                <a:ea typeface="楷体_GB2312" charset="-122"/>
              </a:rPr>
              <a:t>无穷大量</a:t>
            </a:r>
            <a:r>
              <a:rPr lang="en-US" altLang="zh-CN" sz="2800" b="1" dirty="0">
                <a:ea typeface="楷体_GB2312" charset="-122"/>
              </a:rPr>
              <a:t>.</a:t>
            </a:r>
            <a:endParaRPr lang="en-US" altLang="zh-CN" sz="2800" b="1" dirty="0">
              <a:solidFill>
                <a:schemeClr val="tx2"/>
              </a:solidFill>
              <a:ea typeface="楷体_GB2312" charset="-122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971550" y="1605499"/>
            <a:ext cx="388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ea typeface="楷体_GB2312" charset="-122"/>
              </a:rPr>
              <a:t>因为对</a:t>
            </a:r>
            <a:r>
              <a:rPr lang="zh-CN" altLang="en-US" b="1" dirty="0">
                <a:sym typeface="Symbol" pitchFamily="18" charset="2"/>
              </a:rPr>
              <a:t> </a:t>
            </a:r>
            <a:r>
              <a:rPr lang="zh-CN" altLang="en-US" sz="2800" b="1" dirty="0">
                <a:sym typeface="Symbol" pitchFamily="18" charset="2"/>
              </a:rPr>
              <a:t></a:t>
            </a:r>
            <a:r>
              <a:rPr lang="en-US" altLang="zh-CN" sz="2800" b="1" i="1" dirty="0" err="1"/>
              <a:t>k</a:t>
            </a:r>
            <a:r>
              <a:rPr lang="en-US" altLang="zh-CN" sz="2800" b="1" dirty="0" err="1">
                <a:sym typeface="Symbol" pitchFamily="18" charset="2"/>
              </a:rPr>
              <a:t></a:t>
            </a:r>
            <a:r>
              <a:rPr lang="en-US" altLang="zh-CN" sz="2800" b="1" i="1" dirty="0" err="1"/>
              <a:t>Z</a:t>
            </a:r>
            <a:r>
              <a:rPr lang="en-US" altLang="zh-CN" sz="2800" b="1" dirty="0">
                <a:sym typeface="Symbol" pitchFamily="18" charset="2"/>
              </a:rPr>
              <a:t> </a:t>
            </a:r>
            <a:r>
              <a:rPr lang="en-US" altLang="zh-CN" sz="2800" b="1" dirty="0"/>
              <a:t>, </a:t>
            </a:r>
            <a:r>
              <a:rPr lang="zh-CN" altLang="en-US" sz="2800" b="1" dirty="0">
                <a:ea typeface="楷体_GB2312" charset="-122"/>
              </a:rPr>
              <a:t>有</a:t>
            </a:r>
            <a:endParaRPr lang="zh-CN" altLang="en-US" sz="2800" b="1" dirty="0">
              <a:solidFill>
                <a:schemeClr val="tx2"/>
              </a:solidFill>
              <a:ea typeface="楷体_GB2312" charset="-122"/>
            </a:endParaRPr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232736"/>
              </p:ext>
            </p:extLst>
          </p:nvPr>
        </p:nvGraphicFramePr>
        <p:xfrm>
          <a:off x="3592514" y="2507457"/>
          <a:ext cx="16271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14" name="公式" r:id="rId3" imgW="698197" imgH="406224" progId="Equation.3">
                  <p:embed/>
                </p:oleObj>
              </mc:Choice>
              <mc:Fallback>
                <p:oleObj name="公式" r:id="rId3" imgW="69819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4" y="2507457"/>
                        <a:ext cx="16271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88489"/>
              </p:ext>
            </p:extLst>
          </p:nvPr>
        </p:nvGraphicFramePr>
        <p:xfrm>
          <a:off x="1835150" y="1942328"/>
          <a:ext cx="5059363" cy="63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15" name="公式" r:id="rId5" imgW="2438400" imgH="406400" progId="Equation.3">
                  <p:embed/>
                </p:oleObj>
              </mc:Choice>
              <mc:Fallback>
                <p:oleObj name="公式" r:id="rId5" imgW="2438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42328"/>
                        <a:ext cx="5059363" cy="63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042989" y="3543300"/>
            <a:ext cx="5976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ea typeface="楷体_GB2312" charset="-122"/>
              </a:rPr>
              <a:t>所以</a:t>
            </a:r>
            <a:r>
              <a:rPr lang="en-US" altLang="zh-CN" sz="2800" b="1" i="1">
                <a:ea typeface="楷体_GB2312" charset="-122"/>
              </a:rPr>
              <a:t>x</a:t>
            </a:r>
            <a:r>
              <a:rPr lang="en-US" altLang="zh-CN" sz="2800" b="1">
                <a:ea typeface="楷体_GB2312" charset="-122"/>
                <a:sym typeface="Symbol" pitchFamily="18" charset="2"/>
              </a:rPr>
              <a:t></a:t>
            </a:r>
            <a:r>
              <a:rPr lang="en-US" altLang="zh-CN" sz="2800">
                <a:ea typeface="楷体_GB2312" charset="-122"/>
              </a:rPr>
              <a:t> </a:t>
            </a:r>
            <a:r>
              <a:rPr lang="zh-CN" altLang="en-US" sz="2800" b="1">
                <a:ea typeface="楷体_GB2312" charset="-122"/>
              </a:rPr>
              <a:t>时</a:t>
            </a:r>
            <a:r>
              <a:rPr lang="en-US" altLang="zh-CN" sz="2800" b="1">
                <a:ea typeface="楷体_GB2312" charset="-122"/>
              </a:rPr>
              <a:t>, </a:t>
            </a:r>
            <a:r>
              <a:rPr lang="en-US" altLang="zh-CN" sz="2800">
                <a:ea typeface="楷体_GB2312" charset="-122"/>
              </a:rPr>
              <a:t> </a:t>
            </a:r>
            <a:r>
              <a:rPr lang="en-US" altLang="zh-CN" sz="2800" b="1" i="1">
                <a:ea typeface="楷体_GB2312" charset="-122"/>
              </a:rPr>
              <a:t>f </a:t>
            </a:r>
            <a:r>
              <a:rPr lang="en-US" altLang="zh-CN" sz="2800" b="1">
                <a:ea typeface="楷体_GB2312" charset="-122"/>
              </a:rPr>
              <a:t>(</a:t>
            </a:r>
            <a:r>
              <a:rPr lang="en-US" altLang="zh-CN" sz="2800" b="1" i="1">
                <a:ea typeface="楷体_GB2312" charset="-122"/>
              </a:rPr>
              <a:t>x</a:t>
            </a:r>
            <a:r>
              <a:rPr lang="en-US" altLang="zh-CN" sz="2800" b="1">
                <a:ea typeface="楷体_GB2312" charset="-122"/>
              </a:rPr>
              <a:t>)</a:t>
            </a:r>
            <a:r>
              <a:rPr lang="zh-CN" altLang="en-US" sz="2800" b="1">
                <a:ea typeface="楷体_GB2312" charset="-122"/>
              </a:rPr>
              <a:t>不是无穷大量</a:t>
            </a:r>
            <a:r>
              <a:rPr lang="en-US" altLang="zh-CN" sz="2800" b="1">
                <a:ea typeface="楷体_GB2312" charset="-122"/>
              </a:rPr>
              <a:t>!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718630" y="404668"/>
            <a:ext cx="7056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ea typeface="楷体_GB2312" charset="-122"/>
              </a:rPr>
              <a:t>无穷</a:t>
            </a:r>
            <a:r>
              <a:rPr lang="zh-CN" altLang="en-US" sz="2800" b="1" dirty="0">
                <a:ea typeface="楷体_GB2312" charset="-122"/>
              </a:rPr>
              <a:t>大量一定是无界</a:t>
            </a:r>
            <a:r>
              <a:rPr lang="zh-CN" altLang="en-US" sz="2800" b="1" dirty="0">
                <a:solidFill>
                  <a:srgbClr val="FF3300"/>
                </a:solidFill>
                <a:ea typeface="楷体_GB2312" charset="-122"/>
              </a:rPr>
              <a:t>变量</a:t>
            </a:r>
            <a:r>
              <a:rPr lang="en-US" altLang="zh-CN" sz="2800" b="1" dirty="0">
                <a:ea typeface="楷体_GB2312" charset="-122"/>
              </a:rPr>
              <a:t>, </a:t>
            </a:r>
            <a:r>
              <a:rPr lang="zh-CN" altLang="en-US" sz="2800" b="1" dirty="0">
                <a:ea typeface="楷体_GB2312" charset="-122"/>
              </a:rPr>
              <a:t>但是无界变量不一定是无穷大量</a:t>
            </a:r>
            <a:r>
              <a:rPr lang="en-US" altLang="zh-CN" sz="2800" b="1" dirty="0">
                <a:ea typeface="楷体_GB2312" charset="-122"/>
              </a:rPr>
              <a:t>.</a:t>
            </a: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5148263" y="2507457"/>
            <a:ext cx="2519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ym typeface="Symbol" pitchFamily="18" charset="2"/>
              </a:rPr>
              <a:t> </a:t>
            </a:r>
            <a:r>
              <a:rPr lang="en-US" altLang="zh-CN" sz="2800" b="1" dirty="0"/>
              <a:t>(</a:t>
            </a:r>
            <a:r>
              <a:rPr lang="zh-CN" altLang="en-US" sz="2800" b="1" dirty="0">
                <a:ea typeface="楷体_GB2312" charset="-122"/>
              </a:rPr>
              <a:t>当</a:t>
            </a:r>
            <a:r>
              <a:rPr lang="en-US" altLang="zh-CN" sz="2800" b="1" i="1" dirty="0"/>
              <a:t>k</a:t>
            </a:r>
            <a:r>
              <a:rPr lang="en-US" altLang="zh-CN" sz="2800" b="1" dirty="0">
                <a:sym typeface="Symbol" pitchFamily="18" charset="2"/>
              </a:rPr>
              <a:t></a:t>
            </a:r>
            <a:r>
              <a:rPr lang="en-US" altLang="zh-CN" sz="2800" b="1" dirty="0"/>
              <a:t>)</a:t>
            </a: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1835150" y="3057525"/>
            <a:ext cx="4465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/>
              <a:t>f</a:t>
            </a:r>
            <a:r>
              <a:rPr lang="en-US" altLang="zh-CN" sz="2800" b="1">
                <a:sym typeface="Symbol" pitchFamily="18" charset="2"/>
              </a:rPr>
              <a:t>(2</a:t>
            </a:r>
            <a:r>
              <a:rPr lang="en-US" altLang="zh-CN" sz="2800" b="1" i="1"/>
              <a:t>k</a:t>
            </a:r>
            <a:r>
              <a:rPr lang="en-US" altLang="zh-CN" sz="2800" b="1" i="1">
                <a:sym typeface="Symbol" pitchFamily="18" charset="2"/>
              </a:rPr>
              <a:t> </a:t>
            </a:r>
            <a:r>
              <a:rPr lang="en-US" altLang="zh-CN" sz="2800" b="1">
                <a:sym typeface="Symbol" pitchFamily="18" charset="2"/>
              </a:rPr>
              <a:t>) = 2</a:t>
            </a:r>
            <a:r>
              <a:rPr lang="en-US" altLang="zh-CN" sz="2800" b="1" i="1"/>
              <a:t>k</a:t>
            </a:r>
            <a:r>
              <a:rPr lang="en-US" altLang="zh-CN" sz="2800" b="1" i="1">
                <a:sym typeface="Symbol" pitchFamily="18" charset="2"/>
              </a:rPr>
              <a:t> </a:t>
            </a:r>
            <a:r>
              <a:rPr lang="en-US" altLang="zh-CN" sz="2800" b="1">
                <a:sym typeface="Symbol" pitchFamily="18" charset="2"/>
              </a:rPr>
              <a:t>sin(2</a:t>
            </a:r>
            <a:r>
              <a:rPr lang="en-US" altLang="zh-CN" sz="2800" b="1" i="1"/>
              <a:t>k</a:t>
            </a:r>
            <a:r>
              <a:rPr lang="en-US" altLang="zh-CN" sz="2800" b="1" i="1">
                <a:sym typeface="Symbol" pitchFamily="18" charset="2"/>
              </a:rPr>
              <a:t> </a:t>
            </a:r>
            <a:r>
              <a:rPr lang="en-US" altLang="zh-CN" sz="2800" b="1">
                <a:sym typeface="Symbol" pitchFamily="18" charset="2"/>
              </a:rPr>
              <a:t>)</a:t>
            </a:r>
            <a:r>
              <a:rPr lang="en-US" altLang="zh-CN">
                <a:sym typeface="Symbol" pitchFamily="18" charset="2"/>
              </a:rPr>
              <a:t> </a:t>
            </a:r>
            <a:endParaRPr lang="en-US" altLang="zh-CN" sz="2800" b="1"/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5219701" y="3057525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ym typeface="Symbol" pitchFamily="18" charset="2"/>
              </a:rPr>
              <a:t>=0</a:t>
            </a:r>
            <a:endParaRPr lang="en-US" altLang="zh-CN" sz="2800" b="1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3462" y="49180"/>
            <a:ext cx="5036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无穷大量与无界变量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2" grpId="0" autoUpdateAnimBg="0"/>
      <p:bldP spid="75798" grpId="0" autoUpdateAnimBg="0"/>
      <p:bldP spid="75799" grpId="0" autoUpdateAnimBg="0"/>
      <p:bldP spid="75800" grpId="0" autoUpdateAnimBg="0"/>
      <p:bldP spid="75802" grpId="0" autoUpdateAnimBg="0"/>
      <p:bldP spid="75804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868364" y="1362730"/>
            <a:ext cx="4937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</a:t>
            </a: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无穷小与无穷大量的关系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30263" y="1885950"/>
            <a:ext cx="741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latin typeface="Times New Roman" pitchFamily="18" charset="0"/>
              </a:rPr>
              <a:t>在</a:t>
            </a:r>
            <a:r>
              <a:rPr kumimoji="1" lang="zh-CN" altLang="en-US" sz="2800" b="1" dirty="0">
                <a:latin typeface="Times New Roman" pitchFamily="18" charset="0"/>
              </a:rPr>
              <a:t>某极限过程中</a:t>
            </a:r>
            <a:r>
              <a:rPr kumimoji="1" lang="en-US" altLang="zh-CN" sz="2800" b="1" dirty="0">
                <a:latin typeface="Times New Roman" pitchFamily="18" charset="0"/>
              </a:rPr>
              <a:t>, </a:t>
            </a:r>
            <a:r>
              <a:rPr kumimoji="1" lang="zh-CN" altLang="en-US" sz="2800" b="1" dirty="0">
                <a:latin typeface="Times New Roman" pitchFamily="18" charset="0"/>
              </a:rPr>
              <a:t>若</a:t>
            </a:r>
            <a:r>
              <a:rPr kumimoji="1" lang="en-US" altLang="zh-CN" sz="2800" b="1" i="1" dirty="0">
                <a:latin typeface="Times New Roman" pitchFamily="18" charset="0"/>
              </a:rPr>
              <a:t>f </a:t>
            </a:r>
            <a:r>
              <a:rPr kumimoji="1" lang="en-US" altLang="zh-CN" sz="2800" b="1" dirty="0">
                <a:latin typeface="Times New Roman" pitchFamily="18" charset="0"/>
              </a:rPr>
              <a:t>(</a:t>
            </a:r>
            <a:r>
              <a:rPr kumimoji="1" lang="en-US" altLang="zh-CN" sz="2800" b="1" i="1" dirty="0">
                <a:latin typeface="Times New Roman" pitchFamily="18" charset="0"/>
              </a:rPr>
              <a:t>x</a:t>
            </a:r>
            <a:r>
              <a:rPr kumimoji="1" lang="en-US" altLang="zh-CN" sz="2800" b="1" dirty="0">
                <a:latin typeface="Times New Roman" pitchFamily="18" charset="0"/>
              </a:rPr>
              <a:t>)</a:t>
            </a:r>
            <a:r>
              <a:rPr kumimoji="1" lang="zh-CN" altLang="zh-CN" sz="2800" b="1" dirty="0">
                <a:latin typeface="Times New Roman" pitchFamily="18" charset="0"/>
              </a:rPr>
              <a:t>为无穷大量, 则</a:t>
            </a:r>
            <a:endParaRPr kumimoji="1" lang="zh-CN" altLang="en-US" sz="2800" b="1" dirty="0">
              <a:latin typeface="Times New Roman" pitchFamily="18" charset="0"/>
            </a:endParaRP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59262"/>
              </p:ext>
            </p:extLst>
          </p:nvPr>
        </p:nvGraphicFramePr>
        <p:xfrm>
          <a:off x="1258365" y="2428729"/>
          <a:ext cx="3214803" cy="83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8"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365" y="2428729"/>
                        <a:ext cx="3214803" cy="837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4732337" y="2533650"/>
            <a:ext cx="4265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</a:rPr>
              <a:t>反之</a:t>
            </a:r>
            <a:r>
              <a:rPr kumimoji="1" lang="en-US" altLang="zh-CN" sz="2800" b="1" dirty="0">
                <a:latin typeface="Times New Roman" pitchFamily="18" charset="0"/>
              </a:rPr>
              <a:t>, </a:t>
            </a:r>
            <a:r>
              <a:rPr kumimoji="1" lang="zh-CN" altLang="en-US" sz="2800" b="1" dirty="0">
                <a:latin typeface="Times New Roman" pitchFamily="18" charset="0"/>
              </a:rPr>
              <a:t>若</a:t>
            </a:r>
            <a:r>
              <a:rPr kumimoji="1" lang="en-US" altLang="zh-CN" sz="2800" b="1" i="1" dirty="0">
                <a:latin typeface="Times New Roman" pitchFamily="18" charset="0"/>
              </a:rPr>
              <a:t>f </a:t>
            </a:r>
            <a:r>
              <a:rPr kumimoji="1" lang="en-US" altLang="zh-CN" sz="2800" b="1" dirty="0">
                <a:latin typeface="Times New Roman" pitchFamily="18" charset="0"/>
              </a:rPr>
              <a:t>(</a:t>
            </a:r>
            <a:r>
              <a:rPr kumimoji="1" lang="en-US" altLang="zh-CN" sz="2800" b="1" i="1" dirty="0">
                <a:latin typeface="Times New Roman" pitchFamily="18" charset="0"/>
              </a:rPr>
              <a:t>x</a:t>
            </a:r>
            <a:r>
              <a:rPr kumimoji="1" lang="en-US" altLang="zh-CN" sz="2800" b="1" dirty="0">
                <a:latin typeface="Times New Roman" pitchFamily="18" charset="0"/>
              </a:rPr>
              <a:t>)</a:t>
            </a:r>
            <a:r>
              <a:rPr kumimoji="1" lang="zh-CN" altLang="zh-CN" sz="2800" b="1" dirty="0">
                <a:latin typeface="Times New Roman" pitchFamily="18" charset="0"/>
              </a:rPr>
              <a:t>为无穷小量</a:t>
            </a:r>
            <a:endParaRPr kumimoji="1" lang="zh-CN" altLang="en-US" sz="2800" b="1" dirty="0">
              <a:latin typeface="Times New Roman" pitchFamily="18" charset="0"/>
            </a:endParaRPr>
          </a:p>
        </p:txBody>
      </p:sp>
      <p:graphicFrame>
        <p:nvGraphicFramePr>
          <p:cNvPr id="85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25263"/>
              </p:ext>
            </p:extLst>
          </p:nvPr>
        </p:nvGraphicFramePr>
        <p:xfrm>
          <a:off x="2964989" y="3296328"/>
          <a:ext cx="5809250" cy="870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9" name="Equation" r:id="rId5" imgW="2095200" imgH="419040" progId="Equation.DSMT4">
                  <p:embed/>
                </p:oleObj>
              </mc:Choice>
              <mc:Fallback>
                <p:oleObj name="Equation" r:id="rId5" imgW="209520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989" y="3296328"/>
                        <a:ext cx="5809250" cy="870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0263" y="330196"/>
            <a:ext cx="4937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、无穷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大量</a:t>
            </a: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的性质</a:t>
            </a:r>
            <a:endParaRPr kumimoji="1"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autoUpdateAnimBg="0" advAuto="0"/>
      <p:bldP spid="84995" grpId="0" build="p" autoUpdateAnimBg="0"/>
      <p:bldP spid="85003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71566"/>
            <a:ext cx="3758388" cy="7243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  极限的概念和性质</a:t>
            </a:r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5959860"/>
              </p:ext>
            </p:extLst>
          </p:nvPr>
        </p:nvGraphicFramePr>
        <p:xfrm>
          <a:off x="464424" y="476296"/>
          <a:ext cx="8634413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4" name="Document" r:id="rId3" imgW="3609193" imgH="990318" progId="Word.Document.8">
                  <p:embed/>
                </p:oleObj>
              </mc:Choice>
              <mc:Fallback>
                <p:oleObj name="Document" r:id="rId3" imgW="3609193" imgH="990318" progId="Word.Documen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24" y="476296"/>
                        <a:ext cx="8634413" cy="237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0226534"/>
              </p:ext>
            </p:extLst>
          </p:nvPr>
        </p:nvGraphicFramePr>
        <p:xfrm>
          <a:off x="1319213" y="2935966"/>
          <a:ext cx="5207000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5" name="Document" r:id="rId5" imgW="2740908" imgH="990318" progId="Word.Document.8">
                  <p:embed/>
                </p:oleObj>
              </mc:Choice>
              <mc:Fallback>
                <p:oleObj name="Document" r:id="rId5" imgW="2740908" imgH="990318" progId="Word.Documen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2935966"/>
                        <a:ext cx="5207000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406552" y="2783273"/>
            <a:ext cx="15596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答案：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4424" y="-125824"/>
            <a:ext cx="39051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</a:rPr>
              <a:t>常规题型及典型例题</a:t>
            </a:r>
          </a:p>
        </p:txBody>
      </p:sp>
    </p:spTree>
    <p:extLst>
      <p:ext uri="{BB962C8B-B14F-4D97-AF65-F5344CB8AC3E}">
        <p14:creationId xmlns:p14="http://schemas.microsoft.com/office/powerpoint/2010/main" val="29560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35331"/>
              </p:ext>
            </p:extLst>
          </p:nvPr>
        </p:nvGraphicFramePr>
        <p:xfrm>
          <a:off x="611188" y="160543"/>
          <a:ext cx="6838271" cy="219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78" name="Document" r:id="rId3" imgW="3233874" imgH="1032421" progId="Word.Document.8">
                  <p:embed/>
                </p:oleObj>
              </mc:Choice>
              <mc:Fallback>
                <p:oleObj name="Document" r:id="rId3" imgW="3233874" imgH="1032421" progId="Word.Documen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0543"/>
                        <a:ext cx="6838271" cy="2190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357002"/>
              </p:ext>
            </p:extLst>
          </p:nvPr>
        </p:nvGraphicFramePr>
        <p:xfrm>
          <a:off x="322263" y="2271713"/>
          <a:ext cx="63785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79" name="Document" r:id="rId5" imgW="2549279" imgH="654934" progId="Word.Document.8">
                  <p:embed/>
                </p:oleObj>
              </mc:Choice>
              <mc:Fallback>
                <p:oleObj name="Document" r:id="rId5" imgW="2549279" imgH="654934" progId="Word.Documen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271713"/>
                        <a:ext cx="637857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11188" y="3787343"/>
            <a:ext cx="2232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答案：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33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5304"/>
              </p:ext>
            </p:extLst>
          </p:nvPr>
        </p:nvGraphicFramePr>
        <p:xfrm>
          <a:off x="487363" y="112713"/>
          <a:ext cx="7359650" cy="314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5" name="文档" r:id="rId3" imgW="3957445" imgH="1692393" progId="Word.Document.12">
                  <p:embed/>
                </p:oleObj>
              </mc:Choice>
              <mc:Fallback>
                <p:oleObj name="文档" r:id="rId3" imgW="3957445" imgH="16923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3" y="112713"/>
                        <a:ext cx="7359650" cy="314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497295" y="3452296"/>
            <a:ext cx="2232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答案：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43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928" y="-146584"/>
            <a:ext cx="7886700" cy="994172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</a:rPr>
              <a:t>二、求极限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76" y="655130"/>
            <a:ext cx="7886700" cy="326350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先化简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（</a:t>
            </a: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）约掉零因子（无穷因子）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（</a:t>
            </a: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）提出极限不为零的因子</a:t>
            </a:r>
          </a:p>
          <a:p>
            <a:pPr>
              <a:buNone/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（</a:t>
            </a: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3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）无穷小替换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（</a:t>
            </a: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4</a:t>
            </a:r>
            <a:r>
              <a:rPr lang="zh-CN" altLang="en-US" sz="2400" b="1" dirty="0">
                <a:latin typeface="Times New Roman" pitchFamily="18" charset="0"/>
                <a:ea typeface="楷体_GB2312" charset="-122"/>
                <a:cs typeface="Times New Roman" pitchFamily="18" charset="0"/>
              </a:rPr>
              <a:t>）根式有理化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（</a:t>
            </a: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5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）变量替换（尤其是倒代换）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次定型</a:t>
            </a:r>
          </a:p>
          <a:p>
            <a:pPr>
              <a:buNone/>
            </a:pPr>
            <a:r>
              <a:rPr lang="en-US" altLang="zh-CN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再选法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（洛必达法则或其它求极限的方法）</a:t>
            </a:r>
            <a:endParaRPr lang="en-US" altLang="zh-CN" sz="2400" b="1" dirty="0" smtClean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     上述步骤可重复进行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</a:rPr>
              <a:t>求极限的求方法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ea typeface="楷体_GB2312" charset="-122"/>
              </a:rPr>
              <a:t>四则运算法则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函数的连续性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两个重要极限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等价无穷小替换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变量替换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洛必达法则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左右极限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200151"/>
            <a:ext cx="4679950" cy="3394472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ea typeface="楷体_GB2312" charset="-122"/>
              </a:rPr>
              <a:t>数列极限转化为函数极限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夹逼定理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单调有界原理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定积分的定义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导数的定义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泰勒公式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收敛级数的性质</a:t>
            </a:r>
          </a:p>
          <a:p>
            <a:pPr eaLnBrk="1" hangingPunct="1"/>
            <a:r>
              <a:rPr lang="zh-CN" altLang="en-US" b="1" dirty="0" smtClean="0">
                <a:ea typeface="楷体_GB2312" charset="-122"/>
              </a:rPr>
              <a:t>微分中值定理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6" grpId="0" build="p"/>
      <p:bldP spid="59397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7812"/>
              </p:ext>
            </p:extLst>
          </p:nvPr>
        </p:nvGraphicFramePr>
        <p:xfrm>
          <a:off x="439090" y="1051368"/>
          <a:ext cx="7038085" cy="237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4" name="文档" r:id="rId3" imgW="5287300" imgH="1781996" progId="Word.Document.12">
                  <p:embed/>
                </p:oleObj>
              </mc:Choice>
              <mc:Fallback>
                <p:oleObj name="文档" r:id="rId3" imgW="5287300" imgH="1781996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90" y="1051368"/>
                        <a:ext cx="7038085" cy="2375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476140"/>
              </p:ext>
            </p:extLst>
          </p:nvPr>
        </p:nvGraphicFramePr>
        <p:xfrm>
          <a:off x="316457" y="3385446"/>
          <a:ext cx="5903111" cy="83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25" name="文档" r:id="rId5" imgW="4039005" imgH="565330" progId="Word.Document.12">
                  <p:embed/>
                </p:oleObj>
              </mc:Choice>
              <mc:Fallback>
                <p:oleObj name="文档" r:id="rId5" imgW="4039005" imgH="565330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57" y="3385446"/>
                        <a:ext cx="5903111" cy="830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4932" y="160304"/>
            <a:ext cx="32784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_GB2312" charset="-122"/>
                <a:cs typeface="Times New Roman" pitchFamily="18" charset="0"/>
              </a:rPr>
              <a:t>方法一、利用基本极限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153" y="737436"/>
            <a:ext cx="173477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6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1</a:t>
            </a:r>
            <a:r>
              <a:rPr lang="zh-CN" altLang="en-US" sz="1600" b="1" dirty="0" smtClean="0">
                <a:latin typeface="Times New Roman" pitchFamily="18" charset="0"/>
                <a:ea typeface="楷体_GB2312" charset="-122"/>
                <a:cs typeface="Times New Roman" pitchFamily="18" charset="0"/>
              </a:rPr>
              <a:t>、两个重要极限</a:t>
            </a:r>
            <a:endParaRPr lang="zh-CN" altLang="en-US" sz="1600" b="1" dirty="0">
              <a:latin typeface="Times New Roman" pitchFamily="18" charset="0"/>
              <a:ea typeface="楷体_GB231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37650"/>
              </p:ext>
            </p:extLst>
          </p:nvPr>
        </p:nvGraphicFramePr>
        <p:xfrm>
          <a:off x="330200" y="0"/>
          <a:ext cx="68643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63" name="文档" r:id="rId3" imgW="2810919" imgH="792038" progId="Word.Document.12">
                  <p:embed/>
                </p:oleObj>
              </mc:Choice>
              <mc:Fallback>
                <p:oleObj name="文档" r:id="rId3" imgW="2810919" imgH="792038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0"/>
                        <a:ext cx="68643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10703"/>
              </p:ext>
            </p:extLst>
          </p:nvPr>
        </p:nvGraphicFramePr>
        <p:xfrm>
          <a:off x="345773" y="2088388"/>
          <a:ext cx="6313294" cy="177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64" name="文档" r:id="rId5" imgW="2810919" imgH="792038" progId="Word.Document.12">
                  <p:embed/>
                </p:oleObj>
              </mc:Choice>
              <mc:Fallback>
                <p:oleObj name="文档" r:id="rId5" imgW="2810919" imgH="792038" progId="Word.Documen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73" y="2088388"/>
                        <a:ext cx="6313294" cy="1777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0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</TotalTime>
  <Words>4068</Words>
  <Application>Microsoft Office PowerPoint</Application>
  <PresentationFormat>全屏显示(16:9)</PresentationFormat>
  <Paragraphs>548</Paragraphs>
  <Slides>125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125</vt:i4>
      </vt:variant>
    </vt:vector>
  </HeadingPairs>
  <TitlesOfParts>
    <vt:vector size="131" baseType="lpstr">
      <vt:lpstr>1_Office 主题​​</vt:lpstr>
      <vt:lpstr>文档</vt:lpstr>
      <vt:lpstr>Equation</vt:lpstr>
      <vt:lpstr>公式</vt:lpstr>
      <vt:lpstr>Document</vt:lpstr>
      <vt:lpstr>MathType 6.0 Equation</vt:lpstr>
      <vt:lpstr>高等数学(微积分)基础班</vt:lpstr>
      <vt:lpstr>PowerPoint 演示文稿</vt:lpstr>
      <vt:lpstr>PowerPoint 演示文稿</vt:lpstr>
      <vt:lpstr>PowerPoint 演示文稿</vt:lpstr>
      <vt:lpstr>微积分的创立</vt:lpstr>
      <vt:lpstr>微积分的创立</vt:lpstr>
      <vt:lpstr>PowerPoint 演示文稿</vt:lpstr>
      <vt:lpstr>PowerPoint 演示文稿</vt:lpstr>
      <vt:lpstr>PowerPoint 演示文稿</vt:lpstr>
      <vt:lpstr>第一章 函数 极限 连续 </vt:lpstr>
      <vt:lpstr>PowerPoint 演示文稿</vt:lpstr>
      <vt:lpstr>主要考试题型</vt:lpstr>
      <vt:lpstr>预备知识</vt:lpstr>
      <vt:lpstr>PowerPoint 演示文稿</vt:lpstr>
      <vt:lpstr>第一节 函数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有关函数特性的重要结论</vt:lpstr>
      <vt:lpstr>PowerPoint 演示文稿</vt:lpstr>
      <vt:lpstr>常规题型及典型例题</vt:lpstr>
      <vt:lpstr>PowerPoint 演示文稿</vt:lpstr>
      <vt:lpstr>PowerPoint 演示文稿</vt:lpstr>
      <vt:lpstr>PowerPoint 演示文稿</vt:lpstr>
      <vt:lpstr>第二节 极限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五、无穷大量</vt:lpstr>
      <vt:lpstr>PowerPoint 演示文稿</vt:lpstr>
      <vt:lpstr>PowerPoint 演示文稿</vt:lpstr>
      <vt:lpstr>PowerPoint 演示文稿</vt:lpstr>
      <vt:lpstr>PowerPoint 演示文稿</vt:lpstr>
      <vt:lpstr>一、  极限的概念和性质</vt:lpstr>
      <vt:lpstr>PowerPoint 演示文稿</vt:lpstr>
      <vt:lpstr>PowerPoint 演示文稿</vt:lpstr>
      <vt:lpstr>二、求极限</vt:lpstr>
      <vt:lpstr>求极限的求方法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212</cp:revision>
  <cp:lastPrinted>2020-08-25T10:26:43Z</cp:lastPrinted>
  <dcterms:created xsi:type="dcterms:W3CDTF">2020-05-15T02:29:56Z</dcterms:created>
  <dcterms:modified xsi:type="dcterms:W3CDTF">2020-10-10T23:01:51Z</dcterms:modified>
</cp:coreProperties>
</file>